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59" r:id="rId4"/>
    <p:sldId id="287" r:id="rId5"/>
    <p:sldId id="258" r:id="rId6"/>
    <p:sldId id="288" r:id="rId7"/>
    <p:sldId id="266" r:id="rId8"/>
    <p:sldId id="265" r:id="rId9"/>
    <p:sldId id="267" r:id="rId10"/>
    <p:sldId id="289" r:id="rId11"/>
    <p:sldId id="290" r:id="rId12"/>
    <p:sldId id="268" r:id="rId13"/>
    <p:sldId id="269" r:id="rId14"/>
    <p:sldId id="291" r:id="rId15"/>
    <p:sldId id="261" r:id="rId16"/>
    <p:sldId id="270" r:id="rId17"/>
    <p:sldId id="277" r:id="rId18"/>
    <p:sldId id="272" r:id="rId19"/>
    <p:sldId id="274" r:id="rId20"/>
    <p:sldId id="279" r:id="rId21"/>
    <p:sldId id="284" r:id="rId22"/>
    <p:sldId id="280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9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A79F64E-BCDD-4F2C-8E7A-9B3B44B06901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8FF9CF1-6305-4178-8E83-91A19B195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60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586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5374" y="0"/>
            <a:ext cx="723072" cy="6176963"/>
          </a:xfrm>
        </p:spPr>
        <p:txBody>
          <a:bodyPr vert="eaVert"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534689" cy="5811838"/>
          </a:xfrm>
        </p:spPr>
        <p:txBody>
          <a:bodyPr vert="eaVert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561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8666922" cy="5261113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55374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87" y="962717"/>
            <a:ext cx="4289563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962717"/>
            <a:ext cx="4316067" cy="5186292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79587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745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681369"/>
            <a:ext cx="3868340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9" y="85745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1681369"/>
            <a:ext cx="3887391" cy="450739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0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8CC0-8EC5-43BD-824E-EDEED67F04D4}" type="datetimeFigureOut">
              <a:rPr lang="en-US" smtClean="0"/>
              <a:pPr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F9A35-2A3A-4A1E-AD19-60BD34616A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91" y="914400"/>
            <a:ext cx="8666922" cy="52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38CC0-8EC5-43BD-824E-EDEED67F04D4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6BF9A35-2A3A-4A1E-AD19-60BD34616A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Quenching </a:t>
            </a:r>
            <a:r>
              <a:rPr lang="en-US" dirty="0"/>
              <a:t>&amp; Efficiency Roll-off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Kyle Hershey</a:t>
            </a:r>
          </a:p>
          <a:p>
            <a:r>
              <a:rPr lang="en-US" dirty="0" smtClean="0"/>
              <a:t>9/22/14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0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– </a:t>
            </a:r>
            <a:r>
              <a:rPr lang="en-US" dirty="0" smtClean="0"/>
              <a:t>v3</a:t>
            </a:r>
            <a:r>
              <a:rPr lang="en-US" dirty="0"/>
              <a:t>. Full Transient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618565"/>
            <a:ext cx="8666922" cy="5261113"/>
          </a:xfrm>
        </p:spPr>
        <p:txBody>
          <a:bodyPr/>
          <a:lstStyle/>
          <a:p>
            <a:r>
              <a:rPr lang="en-US" dirty="0" smtClean="0"/>
              <a:t>Strong fits over current density, pulse width, and device area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38244"/>
              </p:ext>
            </p:extLst>
          </p:nvPr>
        </p:nvGraphicFramePr>
        <p:xfrm>
          <a:off x="4020475" y="733562"/>
          <a:ext cx="4513204" cy="345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475" y="733562"/>
                        <a:ext cx="4513204" cy="34555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310544"/>
              </p:ext>
            </p:extLst>
          </p:nvPr>
        </p:nvGraphicFramePr>
        <p:xfrm>
          <a:off x="4020475" y="3601383"/>
          <a:ext cx="4472153" cy="345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Graph" r:id="rId5" imgW="4023360" imgH="3108960" progId="Origin50.Graph">
                  <p:embed/>
                </p:oleObj>
              </mc:Choice>
              <mc:Fallback>
                <p:oleObj name="Graph" r:id="rId5" imgW="4023360" imgH="3108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0475" y="3601383"/>
                        <a:ext cx="4472153" cy="3455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018919"/>
              </p:ext>
            </p:extLst>
          </p:nvPr>
        </p:nvGraphicFramePr>
        <p:xfrm>
          <a:off x="-97833" y="3601383"/>
          <a:ext cx="4472153" cy="34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Graph" r:id="rId7" imgW="3901320" imgH="2986920" progId="Origin50.Graph">
                  <p:embed/>
                </p:oleObj>
              </mc:Choice>
              <mc:Fallback>
                <p:oleObj name="Graph" r:id="rId7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97833" y="3601383"/>
                        <a:ext cx="4472153" cy="34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– v3. Full Transient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700716"/>
            <a:ext cx="8666922" cy="526111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Fit Parameters not shown:</a:t>
            </a:r>
          </a:p>
          <a:p>
            <a:pPr lvl="1"/>
            <a:r>
              <a:rPr lang="en-US" sz="1800" dirty="0" smtClean="0"/>
              <a:t>J allowed to vary within 10%</a:t>
            </a:r>
          </a:p>
          <a:p>
            <a:pPr lvl="1"/>
            <a:r>
              <a:rPr lang="en-US" sz="1800" dirty="0" smtClean="0"/>
              <a:t>Delay Time (next slide)</a:t>
            </a:r>
          </a:p>
          <a:p>
            <a:pPr lvl="1"/>
            <a:r>
              <a:rPr lang="en-US" sz="1800" dirty="0" smtClean="0"/>
              <a:t>Effective pulse width </a:t>
            </a: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236166"/>
              </p:ext>
            </p:extLst>
          </p:nvPr>
        </p:nvGraphicFramePr>
        <p:xfrm>
          <a:off x="632012" y="4072591"/>
          <a:ext cx="39020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12" y="4072591"/>
                        <a:ext cx="3902075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72974"/>
              </p:ext>
            </p:extLst>
          </p:nvPr>
        </p:nvGraphicFramePr>
        <p:xfrm>
          <a:off x="4607205" y="4072592"/>
          <a:ext cx="39020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1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7205" y="4072592"/>
                        <a:ext cx="3902075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642370"/>
              </p:ext>
            </p:extLst>
          </p:nvPr>
        </p:nvGraphicFramePr>
        <p:xfrm>
          <a:off x="4534087" y="1555563"/>
          <a:ext cx="39020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2" name="Graph" r:id="rId7" imgW="3901320" imgH="2986920" progId="Origin50.Graph">
                  <p:embed/>
                </p:oleObj>
              </mc:Choice>
              <mc:Fallback>
                <p:oleObj name="Graph" r:id="rId7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34087" y="1555563"/>
                        <a:ext cx="3902075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443118"/>
              </p:ext>
            </p:extLst>
          </p:nvPr>
        </p:nvGraphicFramePr>
        <p:xfrm>
          <a:off x="632012" y="1571575"/>
          <a:ext cx="39020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3" name="Graph" r:id="rId9" imgW="3901320" imgH="2986920" progId="Origin50.Graph">
                  <p:embed/>
                </p:oleObj>
              </mc:Choice>
              <mc:Fallback>
                <p:oleObj name="Graph" r:id="rId9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2012" y="1571575"/>
                        <a:ext cx="3902075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772626" y="682616"/>
                <a:ext cx="39020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Independent measurement values: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k</a:t>
                </a:r>
                <a:r>
                  <a:rPr lang="en-US" baseline="-25000" dirty="0" err="1" smtClean="0"/>
                  <a:t>tt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~ 2*10</a:t>
                </a:r>
                <a:r>
                  <a:rPr lang="en-US" baseline="30000" dirty="0" smtClean="0"/>
                  <a:t>-12</a:t>
                </a:r>
                <a:r>
                  <a:rPr lang="en-US" dirty="0" smtClean="0"/>
                  <a:t> cm</a:t>
                </a:r>
                <a:r>
                  <a:rPr lang="en-US" baseline="30000" dirty="0" smtClean="0"/>
                  <a:t>3</a:t>
                </a:r>
                <a:r>
                  <a:rPr lang="en-US" dirty="0" smtClean="0"/>
                  <a:t>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k</a:t>
                </a:r>
                <a:r>
                  <a:rPr lang="en-US" baseline="-25000" dirty="0" err="1" smtClean="0"/>
                  <a:t>tp</a:t>
                </a:r>
                <a:r>
                  <a:rPr lang="en-US" dirty="0" smtClean="0"/>
                  <a:t> ~ 6*10</a:t>
                </a:r>
                <a:r>
                  <a:rPr lang="en-US" baseline="30000" dirty="0" smtClean="0"/>
                  <a:t>-13</a:t>
                </a:r>
                <a:r>
                  <a:rPr lang="en-US" dirty="0" smtClean="0"/>
                  <a:t> cm</a:t>
                </a:r>
                <a:r>
                  <a:rPr lang="en-US" baseline="30000" dirty="0" smtClean="0"/>
                  <a:t>3</a:t>
                </a:r>
                <a:r>
                  <a:rPr lang="en-US" dirty="0" smtClean="0"/>
                  <a:t>/s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~ 1.6*10</a:t>
                </a:r>
                <a:r>
                  <a:rPr lang="en-US" baseline="30000" dirty="0" smtClean="0"/>
                  <a:t>-6</a:t>
                </a:r>
                <a:r>
                  <a:rPr lang="en-US" dirty="0" smtClean="0"/>
                  <a:t> s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626" y="682616"/>
                <a:ext cx="3902076" cy="1200329"/>
              </a:xfrm>
              <a:prstGeom prst="rect">
                <a:avLst/>
              </a:prstGeom>
              <a:blipFill rotWithShape="0">
                <a:blip r:embed="rId11"/>
                <a:stretch>
                  <a:fillRect l="-1406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8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of Transient Delay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914400"/>
            <a:ext cx="4629491" cy="5261113"/>
          </a:xfrm>
        </p:spPr>
        <p:txBody>
          <a:bodyPr/>
          <a:lstStyle/>
          <a:p>
            <a:r>
              <a:rPr lang="en-US" dirty="0" smtClean="0"/>
              <a:t>Calculates delay from injection and transport</a:t>
            </a:r>
          </a:p>
          <a:p>
            <a:r>
              <a:rPr lang="en-US" dirty="0" smtClean="0"/>
              <a:t>Injection based on equivalent circuit and turn on voltage</a:t>
            </a:r>
          </a:p>
          <a:p>
            <a:r>
              <a:rPr lang="en-US" dirty="0" smtClean="0"/>
              <a:t>Transport from mobility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9729" y="92613"/>
            <a:ext cx="2103625" cy="679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428" y="810931"/>
            <a:ext cx="4593572" cy="795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0161" y="1684185"/>
            <a:ext cx="3951195" cy="1227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887" y="6252882"/>
            <a:ext cx="830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aseline="30000" dirty="0"/>
              <a:t>1</a:t>
            </a:r>
            <a:r>
              <a:rPr lang="pl-PL" sz="1600" dirty="0"/>
              <a:t> B. Wei, K. Furukawa, J. Amagai, M. Ichikawa, T. Koyama, and Y. Taniguchi, Semicond. Sci. Technol. </a:t>
            </a:r>
            <a:r>
              <a:rPr lang="pl-PL" sz="1600" b="1" dirty="0"/>
              <a:t>19</a:t>
            </a:r>
            <a:r>
              <a:rPr lang="pl-PL" sz="1600" dirty="0"/>
              <a:t>, L56 (2004).</a:t>
            </a:r>
            <a:endParaRPr lang="en-US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190112" y="2657436"/>
          <a:ext cx="4953888" cy="379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Graph" r:id="rId6" imgW="3901320" imgH="2986920" progId="Origin50.Graph">
                  <p:embed/>
                </p:oleObj>
              </mc:Choice>
              <mc:Fallback>
                <p:oleObj name="Graph" r:id="rId6" imgW="3901320" imgH="2986920" progId="Origin50.Grap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112" y="2657436"/>
                        <a:ext cx="4953888" cy="37930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9" y="2807540"/>
            <a:ext cx="3514286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6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0" y="914400"/>
            <a:ext cx="8435009" cy="5261113"/>
          </a:xfrm>
        </p:spPr>
        <p:txBody>
          <a:bodyPr/>
          <a:lstStyle/>
          <a:p>
            <a:r>
              <a:rPr lang="en-US" dirty="0" smtClean="0"/>
              <a:t>250 ns </a:t>
            </a:r>
            <a:r>
              <a:rPr lang="en-US" dirty="0" smtClean="0"/>
              <a:t>pulse </a:t>
            </a:r>
            <a:r>
              <a:rPr lang="en-US" dirty="0" smtClean="0"/>
              <a:t>J~10 A/cm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Charge injected = </a:t>
            </a:r>
            <a:r>
              <a:rPr lang="en-US" dirty="0" smtClean="0"/>
              <a:t>8.24*10</a:t>
            </a:r>
            <a:r>
              <a:rPr lang="en-US" baseline="30000" dirty="0" smtClean="0"/>
              <a:t>18</a:t>
            </a:r>
            <a:r>
              <a:rPr lang="en-US" dirty="0" smtClean="0"/>
              <a:t>cm</a:t>
            </a:r>
            <a:r>
              <a:rPr lang="en-US" baseline="30000" dirty="0" smtClean="0"/>
              <a:t>-3</a:t>
            </a:r>
            <a:endParaRPr lang="en-US" baseline="30000" dirty="0" smtClean="0"/>
          </a:p>
          <a:p>
            <a:r>
              <a:rPr lang="en-US" dirty="0" smtClean="0"/>
              <a:t>Given </a:t>
            </a:r>
            <a:r>
              <a:rPr lang="en-US" dirty="0" smtClean="0"/>
              <a:t>previous </a:t>
            </a:r>
            <a:r>
              <a:rPr lang="en-US" dirty="0" smtClean="0"/>
              <a:t>model (v2), </a:t>
            </a:r>
            <a:r>
              <a:rPr lang="en-US" dirty="0" smtClean="0"/>
              <a:t>what would R be to match new model exciton density </a:t>
            </a:r>
          </a:p>
          <a:p>
            <a:r>
              <a:rPr lang="en-US" dirty="0" smtClean="0"/>
              <a:t>Calculated value corresponds to </a:t>
            </a:r>
            <a:r>
              <a:rPr lang="en-US" dirty="0" smtClean="0"/>
              <a:t>R=0.1</a:t>
            </a:r>
            <a:endParaRPr lang="en-US" dirty="0" smtClean="0"/>
          </a:p>
          <a:p>
            <a:pPr lvl="1"/>
            <a:r>
              <a:rPr lang="en-US" dirty="0" smtClean="0"/>
              <a:t>Agrees with previous fit 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47916"/>
              </p:ext>
            </p:extLst>
          </p:nvPr>
        </p:nvGraphicFramePr>
        <p:xfrm>
          <a:off x="4475709" y="3125721"/>
          <a:ext cx="4668291" cy="3607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5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5709" y="3125721"/>
                        <a:ext cx="4668291" cy="3607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79114"/>
              </p:ext>
            </p:extLst>
          </p:nvPr>
        </p:nvGraphicFramePr>
        <p:xfrm>
          <a:off x="72806" y="3125721"/>
          <a:ext cx="4711142" cy="3607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6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806" y="3125721"/>
                        <a:ext cx="4711142" cy="3607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 in fitting abilities over range of current density, pulse widths, device area</a:t>
            </a:r>
          </a:p>
          <a:p>
            <a:r>
              <a:rPr lang="en-US" dirty="0" smtClean="0"/>
              <a:t>Agreement with independent measurements of parameters</a:t>
            </a:r>
          </a:p>
          <a:p>
            <a:r>
              <a:rPr lang="en-US" dirty="0" smtClean="0"/>
              <a:t>All terms understood and 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7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Remaining Questions</a:t>
            </a:r>
          </a:p>
          <a:p>
            <a:pPr lvl="1"/>
            <a:r>
              <a:rPr lang="en-US" dirty="0" smtClean="0"/>
              <a:t>What is the relevant </a:t>
            </a:r>
            <a:r>
              <a:rPr lang="en-US" dirty="0" smtClean="0"/>
              <a:t>width (recombination or device) </a:t>
            </a:r>
            <a:r>
              <a:rPr lang="en-US" dirty="0" smtClean="0"/>
              <a:t>for exciton and polaron densities?</a:t>
            </a:r>
          </a:p>
          <a:p>
            <a:pPr lvl="2"/>
            <a:r>
              <a:rPr lang="en-US" dirty="0" smtClean="0"/>
              <a:t>Calculating charge density profile in injection layers to try to answer this question</a:t>
            </a:r>
          </a:p>
          <a:p>
            <a:pPr lvl="2"/>
            <a:r>
              <a:rPr lang="en-US" dirty="0" smtClean="0"/>
              <a:t>Fitting is possible either way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Different Devices and architectures</a:t>
            </a:r>
            <a:endParaRPr lang="en-US" dirty="0" smtClean="0"/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pp</a:t>
            </a:r>
            <a:r>
              <a:rPr lang="en-US" baseline="-25000" dirty="0" smtClean="0"/>
              <a:t> </a:t>
            </a:r>
            <a:r>
              <a:rPr lang="en-US" dirty="0" smtClean="0"/>
              <a:t> may be needed for leakage in other devices</a:t>
            </a:r>
          </a:p>
          <a:p>
            <a:pPr lvl="1"/>
            <a:r>
              <a:rPr lang="en-US" dirty="0" smtClean="0"/>
              <a:t>Gradients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 Emitters</a:t>
            </a:r>
          </a:p>
          <a:p>
            <a:endParaRPr lang="en-US" dirty="0" smtClean="0"/>
          </a:p>
          <a:p>
            <a:r>
              <a:rPr lang="en-US" dirty="0" smtClean="0"/>
              <a:t>Fit steady state roll-off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2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Outcoupling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Kyle Hershey</a:t>
            </a:r>
          </a:p>
          <a:p>
            <a:r>
              <a:rPr lang="en-US" dirty="0" smtClean="0"/>
              <a:t>9/22/14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037"/>
            <a:ext cx="7990915" cy="6339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Out-coupling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0247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Out-coupling is the percent of light generated that makes its way out of the device</a:t>
            </a:r>
          </a:p>
          <a:p>
            <a:pPr lvl="1"/>
            <a:r>
              <a:rPr lang="en-US" sz="1800" dirty="0" smtClean="0"/>
              <a:t>Losses to </a:t>
            </a:r>
            <a:r>
              <a:rPr lang="en-US" sz="1800" dirty="0" err="1" smtClean="0"/>
              <a:t>waveguided</a:t>
            </a:r>
            <a:r>
              <a:rPr lang="en-US" sz="1800" dirty="0" smtClean="0"/>
              <a:t> modes, substrate, surface </a:t>
            </a:r>
            <a:r>
              <a:rPr lang="en-US" sz="1800" dirty="0" err="1" smtClean="0"/>
              <a:t>plasmons</a:t>
            </a:r>
            <a:r>
              <a:rPr lang="en-US" sz="1800" dirty="0" smtClean="0"/>
              <a:t>, absorption</a:t>
            </a:r>
            <a:endParaRPr lang="en-US" sz="1800" dirty="0" smtClean="0"/>
          </a:p>
          <a:p>
            <a:r>
              <a:rPr lang="en-US" sz="1800" dirty="0" smtClean="0"/>
              <a:t>Interest </a:t>
            </a:r>
            <a:r>
              <a:rPr lang="en-US" sz="1800" dirty="0" smtClean="0"/>
              <a:t>in wide recombination zone device optics</a:t>
            </a:r>
          </a:p>
          <a:p>
            <a:pPr lvl="1"/>
            <a:r>
              <a:rPr lang="en-US" sz="1800" dirty="0" smtClean="0"/>
              <a:t>M-EML </a:t>
            </a:r>
            <a:r>
              <a:rPr lang="en-US" sz="1800" dirty="0" smtClean="0"/>
              <a:t>and </a:t>
            </a:r>
            <a:r>
              <a:rPr lang="en-US" sz="1800" dirty="0" smtClean="0"/>
              <a:t>G-EML </a:t>
            </a:r>
            <a:r>
              <a:rPr lang="en-US" sz="1800" dirty="0" smtClean="0"/>
              <a:t>devices</a:t>
            </a:r>
          </a:p>
          <a:p>
            <a:pPr lvl="1"/>
            <a:r>
              <a:rPr lang="en-US" sz="1800" dirty="0" smtClean="0"/>
              <a:t>High efficiency results achievable</a:t>
            </a:r>
          </a:p>
          <a:p>
            <a:r>
              <a:rPr lang="en-US" sz="1800" dirty="0" smtClean="0"/>
              <a:t>Previous </a:t>
            </a:r>
            <a:r>
              <a:rPr lang="en-US" sz="1800" dirty="0"/>
              <a:t>studies have only looked at single emitter locations</a:t>
            </a:r>
          </a:p>
          <a:p>
            <a:pPr lvl="1"/>
            <a:r>
              <a:rPr lang="en-US" sz="1800" dirty="0"/>
              <a:t>Works well for SEML devices</a:t>
            </a:r>
          </a:p>
          <a:p>
            <a:pPr lvl="1"/>
            <a:r>
              <a:rPr lang="en-US" sz="1800" dirty="0"/>
              <a:t>Ignores broad emissive zone in MEML and GEML devices</a:t>
            </a:r>
          </a:p>
          <a:p>
            <a:pPr marL="685800" lvl="2" indent="0">
              <a:buNone/>
            </a:pPr>
            <a:endParaRPr lang="en-US" sz="1800" dirty="0" smtClean="0"/>
          </a:p>
        </p:txBody>
      </p:sp>
      <p:pic>
        <p:nvPicPr>
          <p:cNvPr id="38914" name="Picture 2" descr="http://informationdisplay.org/portals/informationdisplay/issues/2013/05/art12/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97129"/>
            <a:ext cx="5715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98695" y="6611779"/>
            <a:ext cx="6260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http://informationdisplay.org/IDArchive/2013/SeptemberOctober/FrontlineTechnologyHighPerformance.aspx</a:t>
            </a:r>
          </a:p>
        </p:txBody>
      </p:sp>
    </p:spTree>
    <p:extLst>
      <p:ext uri="{BB962C8B-B14F-4D97-AF65-F5344CB8AC3E}">
        <p14:creationId xmlns:p14="http://schemas.microsoft.com/office/powerpoint/2010/main" val="16474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726706"/>
          </a:xfrm>
        </p:spPr>
        <p:txBody>
          <a:bodyPr>
            <a:normAutofit/>
          </a:bodyPr>
          <a:lstStyle/>
          <a:p>
            <a:r>
              <a:rPr lang="en-US" dirty="0" smtClean="0"/>
              <a:t>Power Dissipation Spectra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4" y="804775"/>
            <a:ext cx="7886700" cy="56229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Radiated Power Density as a function of emitting dipole </a:t>
            </a:r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Uses reflection and transmission calculated using complex indices of refraction</a:t>
            </a:r>
          </a:p>
          <a:p>
            <a:pPr lvl="2"/>
            <a:r>
              <a:rPr lang="en-US" dirty="0" smtClean="0"/>
              <a:t>Based on transfer matrix model </a:t>
            </a:r>
            <a:endParaRPr lang="en-US" dirty="0" smtClean="0"/>
          </a:p>
          <a:p>
            <a:pPr lvl="1"/>
            <a:r>
              <a:rPr lang="en-US" dirty="0" smtClean="0"/>
              <a:t>Orientation described as normalized in-plane </a:t>
            </a:r>
            <a:r>
              <a:rPr lang="en-US" dirty="0" err="1" smtClean="0"/>
              <a:t>wavevector</a:t>
            </a:r>
            <a:r>
              <a:rPr lang="en-US" dirty="0" smtClean="0"/>
              <a:t> (u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Think of this as angle</a:t>
            </a:r>
            <a:endParaRPr lang="en-US" dirty="0" smtClean="0"/>
          </a:p>
          <a:p>
            <a:r>
              <a:rPr lang="en-US" dirty="0" smtClean="0"/>
              <a:t>Original model modified to include</a:t>
            </a:r>
            <a:r>
              <a:rPr lang="en-US" dirty="0"/>
              <a:t> </a:t>
            </a:r>
            <a:r>
              <a:rPr lang="en-US" dirty="0" smtClean="0"/>
              <a:t>m</a:t>
            </a:r>
            <a:r>
              <a:rPr lang="en-US" dirty="0" smtClean="0"/>
              <a:t>ultiple emitters with varying weight</a:t>
            </a:r>
          </a:p>
          <a:p>
            <a:r>
              <a:rPr lang="en-US" dirty="0" smtClean="0"/>
              <a:t>Power Spectrum can be integrated to calculate losses to different areas</a:t>
            </a:r>
          </a:p>
          <a:p>
            <a:pPr lvl="1"/>
            <a:r>
              <a:rPr lang="en-US" dirty="0" smtClean="0"/>
              <a:t>Out-coupling</a:t>
            </a:r>
          </a:p>
          <a:p>
            <a:pPr lvl="1"/>
            <a:r>
              <a:rPr lang="en-US" dirty="0" smtClean="0"/>
              <a:t>Surface </a:t>
            </a:r>
            <a:r>
              <a:rPr lang="en-US" dirty="0" err="1" smtClean="0"/>
              <a:t>plasmon</a:t>
            </a:r>
            <a:r>
              <a:rPr lang="en-US" dirty="0" smtClean="0"/>
              <a:t> losses</a:t>
            </a:r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857985" y="5207876"/>
            <a:ext cx="49731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99647" y="5856194"/>
            <a:ext cx="49731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99647" y="6363819"/>
            <a:ext cx="4973171" cy="4661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Cathode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899647" y="4301939"/>
            <a:ext cx="497317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Glass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0"/>
          <p:cNvGrpSpPr/>
          <p:nvPr/>
        </p:nvGrpSpPr>
        <p:grpSpPr>
          <a:xfrm>
            <a:off x="7185212" y="363355"/>
            <a:ext cx="1505567" cy="2117450"/>
            <a:chOff x="9346377" y="3886200"/>
            <a:chExt cx="2007423" cy="2117450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9883588" y="3886200"/>
              <a:ext cx="1470212" cy="1748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9883588" y="3886200"/>
              <a:ext cx="1470212" cy="17481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9883588" y="3886200"/>
              <a:ext cx="0" cy="1748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883588" y="5634318"/>
              <a:ext cx="14702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c 30"/>
            <p:cNvSpPr/>
            <p:nvPr/>
          </p:nvSpPr>
          <p:spPr>
            <a:xfrm>
              <a:off x="9346377" y="4549139"/>
              <a:ext cx="1074419" cy="83058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84552" y="4595097"/>
              <a:ext cx="33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Θ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521759" y="4225765"/>
              <a:ext cx="293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1759" y="5634318"/>
              <a:ext cx="565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432848" y="4549139"/>
              <a:ext cx="466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k</a:t>
              </a:r>
              <a:r>
                <a:rPr lang="en-US" baseline="-25000" dirty="0" err="1" smtClean="0"/>
                <a:t>z</a:t>
              </a:r>
              <a:endParaRPr lang="en-US" dirty="0"/>
            </a:p>
          </p:txBody>
        </p:sp>
      </p:grpSp>
      <p:sp>
        <p:nvSpPr>
          <p:cNvPr id="7" name="10-Point Star 6"/>
          <p:cNvSpPr/>
          <p:nvPr/>
        </p:nvSpPr>
        <p:spPr>
          <a:xfrm rot="5400000">
            <a:off x="5498840" y="5341211"/>
            <a:ext cx="416859" cy="416859"/>
          </a:xfrm>
          <a:prstGeom prst="star10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174717" y="5207877"/>
            <a:ext cx="287725" cy="340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83196" y="5336382"/>
            <a:ext cx="26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6174717" y="4866938"/>
            <a:ext cx="260680" cy="340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16985" y="4830912"/>
            <a:ext cx="26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endParaRPr lang="en-US" sz="14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679571" y="4703971"/>
            <a:ext cx="195337" cy="249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679571" y="4479785"/>
            <a:ext cx="195337" cy="224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192660" y="4342126"/>
            <a:ext cx="195337" cy="249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192660" y="4117940"/>
            <a:ext cx="195337" cy="224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124504" y="5868955"/>
            <a:ext cx="195337" cy="249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124504" y="5644769"/>
            <a:ext cx="195337" cy="224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811471" y="6386117"/>
            <a:ext cx="195337" cy="249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811471" y="6161931"/>
            <a:ext cx="195337" cy="224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6982710" y="6524936"/>
                <a:ext cx="2613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710" y="6524936"/>
                <a:ext cx="261374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Freeform 60"/>
          <p:cNvSpPr/>
          <p:nvPr/>
        </p:nvSpPr>
        <p:spPr>
          <a:xfrm flipV="1">
            <a:off x="7126203" y="6222282"/>
            <a:ext cx="1729645" cy="264995"/>
          </a:xfrm>
          <a:custGeom>
            <a:avLst/>
            <a:gdLst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590550 w 3765550"/>
              <a:gd name="connsiteY2" fmla="*/ 273051 h 589228"/>
              <a:gd name="connsiteX3" fmla="*/ 869950 w 3765550"/>
              <a:gd name="connsiteY3" fmla="*/ 577851 h 589228"/>
              <a:gd name="connsiteX4" fmla="*/ 1460500 w 3765550"/>
              <a:gd name="connsiteY4" fmla="*/ 1 h 589228"/>
              <a:gd name="connsiteX5" fmla="*/ 2038350 w 3765550"/>
              <a:gd name="connsiteY5" fmla="*/ 584201 h 589228"/>
              <a:gd name="connsiteX6" fmla="*/ 2609850 w 3765550"/>
              <a:gd name="connsiteY6" fmla="*/ 12701 h 589228"/>
              <a:gd name="connsiteX7" fmla="*/ 3168650 w 3765550"/>
              <a:gd name="connsiteY7" fmla="*/ 584201 h 589228"/>
              <a:gd name="connsiteX8" fmla="*/ 3511550 w 3765550"/>
              <a:gd name="connsiteY8" fmla="*/ 292101 h 589228"/>
              <a:gd name="connsiteX9" fmla="*/ 3765550 w 3765550"/>
              <a:gd name="connsiteY9" fmla="*/ 298451 h 589228"/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869950 w 3765550"/>
              <a:gd name="connsiteY2" fmla="*/ 577851 h 589228"/>
              <a:gd name="connsiteX3" fmla="*/ 1460500 w 3765550"/>
              <a:gd name="connsiteY3" fmla="*/ 1 h 589228"/>
              <a:gd name="connsiteX4" fmla="*/ 2038350 w 3765550"/>
              <a:gd name="connsiteY4" fmla="*/ 584201 h 589228"/>
              <a:gd name="connsiteX5" fmla="*/ 2609850 w 3765550"/>
              <a:gd name="connsiteY5" fmla="*/ 12701 h 589228"/>
              <a:gd name="connsiteX6" fmla="*/ 3168650 w 3765550"/>
              <a:gd name="connsiteY6" fmla="*/ 584201 h 589228"/>
              <a:gd name="connsiteX7" fmla="*/ 3511550 w 3765550"/>
              <a:gd name="connsiteY7" fmla="*/ 292101 h 589228"/>
              <a:gd name="connsiteX8" fmla="*/ 3765550 w 376555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841750"/>
              <a:gd name="connsiteY0" fmla="*/ 279401 h 589228"/>
              <a:gd name="connsiteX1" fmla="*/ 381000 w 3841750"/>
              <a:gd name="connsiteY1" fmla="*/ 12701 h 589228"/>
              <a:gd name="connsiteX2" fmla="*/ 946150 w 3841750"/>
              <a:gd name="connsiteY2" fmla="*/ 577851 h 589228"/>
              <a:gd name="connsiteX3" fmla="*/ 1536700 w 3841750"/>
              <a:gd name="connsiteY3" fmla="*/ 1 h 589228"/>
              <a:gd name="connsiteX4" fmla="*/ 2114550 w 3841750"/>
              <a:gd name="connsiteY4" fmla="*/ 584201 h 589228"/>
              <a:gd name="connsiteX5" fmla="*/ 2686050 w 3841750"/>
              <a:gd name="connsiteY5" fmla="*/ 12701 h 589228"/>
              <a:gd name="connsiteX6" fmla="*/ 3244850 w 3841750"/>
              <a:gd name="connsiteY6" fmla="*/ 584201 h 589228"/>
              <a:gd name="connsiteX7" fmla="*/ 3587750 w 3841750"/>
              <a:gd name="connsiteY7" fmla="*/ 292101 h 589228"/>
              <a:gd name="connsiteX8" fmla="*/ 3841750 w 3841750"/>
              <a:gd name="connsiteY8" fmla="*/ 298451 h 589228"/>
              <a:gd name="connsiteX0" fmla="*/ 0 w 3841750"/>
              <a:gd name="connsiteY0" fmla="*/ 279401 h 589733"/>
              <a:gd name="connsiteX1" fmla="*/ 381000 w 3841750"/>
              <a:gd name="connsiteY1" fmla="*/ 12701 h 589733"/>
              <a:gd name="connsiteX2" fmla="*/ 946150 w 3841750"/>
              <a:gd name="connsiteY2" fmla="*/ 577851 h 589733"/>
              <a:gd name="connsiteX3" fmla="*/ 1536700 w 3841750"/>
              <a:gd name="connsiteY3" fmla="*/ 1 h 589733"/>
              <a:gd name="connsiteX4" fmla="*/ 2114550 w 3841750"/>
              <a:gd name="connsiteY4" fmla="*/ 584201 h 589733"/>
              <a:gd name="connsiteX5" fmla="*/ 2686050 w 3841750"/>
              <a:gd name="connsiteY5" fmla="*/ 12701 h 589733"/>
              <a:gd name="connsiteX6" fmla="*/ 3244850 w 3841750"/>
              <a:gd name="connsiteY6" fmla="*/ 584201 h 589733"/>
              <a:gd name="connsiteX7" fmla="*/ 3841750 w 3841750"/>
              <a:gd name="connsiteY7" fmla="*/ 298451 h 589733"/>
              <a:gd name="connsiteX0" fmla="*/ 0 w 3841750"/>
              <a:gd name="connsiteY0" fmla="*/ 279401 h 588968"/>
              <a:gd name="connsiteX1" fmla="*/ 381000 w 3841750"/>
              <a:gd name="connsiteY1" fmla="*/ 12701 h 588968"/>
              <a:gd name="connsiteX2" fmla="*/ 946150 w 3841750"/>
              <a:gd name="connsiteY2" fmla="*/ 577851 h 588968"/>
              <a:gd name="connsiteX3" fmla="*/ 1536700 w 3841750"/>
              <a:gd name="connsiteY3" fmla="*/ 1 h 588968"/>
              <a:gd name="connsiteX4" fmla="*/ 2114550 w 3841750"/>
              <a:gd name="connsiteY4" fmla="*/ 584201 h 588968"/>
              <a:gd name="connsiteX5" fmla="*/ 2686050 w 3841750"/>
              <a:gd name="connsiteY5" fmla="*/ 12701 h 588968"/>
              <a:gd name="connsiteX6" fmla="*/ 3244850 w 3841750"/>
              <a:gd name="connsiteY6" fmla="*/ 584201 h 588968"/>
              <a:gd name="connsiteX7" fmla="*/ 3841750 w 3841750"/>
              <a:gd name="connsiteY7" fmla="*/ 298451 h 588968"/>
              <a:gd name="connsiteX0" fmla="*/ 0 w 3841750"/>
              <a:gd name="connsiteY0" fmla="*/ 279401 h 588587"/>
              <a:gd name="connsiteX1" fmla="*/ 381000 w 3841750"/>
              <a:gd name="connsiteY1" fmla="*/ 12701 h 588587"/>
              <a:gd name="connsiteX2" fmla="*/ 946150 w 3841750"/>
              <a:gd name="connsiteY2" fmla="*/ 577851 h 588587"/>
              <a:gd name="connsiteX3" fmla="*/ 1536700 w 3841750"/>
              <a:gd name="connsiteY3" fmla="*/ 1 h 588587"/>
              <a:gd name="connsiteX4" fmla="*/ 2114550 w 3841750"/>
              <a:gd name="connsiteY4" fmla="*/ 584201 h 588587"/>
              <a:gd name="connsiteX5" fmla="*/ 2686050 w 3841750"/>
              <a:gd name="connsiteY5" fmla="*/ 12701 h 588587"/>
              <a:gd name="connsiteX6" fmla="*/ 3244850 w 3841750"/>
              <a:gd name="connsiteY6" fmla="*/ 584201 h 588587"/>
              <a:gd name="connsiteX7" fmla="*/ 3841750 w 3841750"/>
              <a:gd name="connsiteY7" fmla="*/ 298451 h 5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1750" h="588587">
                <a:moveTo>
                  <a:pt x="0" y="279401"/>
                </a:moveTo>
                <a:cubicBezTo>
                  <a:pt x="179387" y="279930"/>
                  <a:pt x="223308" y="-37041"/>
                  <a:pt x="381000" y="12701"/>
                </a:cubicBezTo>
                <a:cubicBezTo>
                  <a:pt x="538692" y="62443"/>
                  <a:pt x="753533" y="579968"/>
                  <a:pt x="946150" y="577851"/>
                </a:cubicBezTo>
                <a:cubicBezTo>
                  <a:pt x="1138767" y="575734"/>
                  <a:pt x="1341967" y="-1057"/>
                  <a:pt x="1536700" y="1"/>
                </a:cubicBezTo>
                <a:cubicBezTo>
                  <a:pt x="1731433" y="1059"/>
                  <a:pt x="1922992" y="582084"/>
                  <a:pt x="2114550" y="584201"/>
                </a:cubicBezTo>
                <a:cubicBezTo>
                  <a:pt x="2306108" y="586318"/>
                  <a:pt x="2497667" y="12701"/>
                  <a:pt x="2686050" y="12701"/>
                </a:cubicBezTo>
                <a:cubicBezTo>
                  <a:pt x="2874433" y="12701"/>
                  <a:pt x="3052233" y="536576"/>
                  <a:pt x="3244850" y="584201"/>
                </a:cubicBezTo>
                <a:cubicBezTo>
                  <a:pt x="3437467" y="631826"/>
                  <a:pt x="3425296" y="275432"/>
                  <a:pt x="3841750" y="29845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044182" y="5952774"/>
            <a:ext cx="275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Surface Plasmon Losses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12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765344"/>
              </p:ext>
            </p:extLst>
          </p:nvPr>
        </p:nvGraphicFramePr>
        <p:xfrm>
          <a:off x="4869890" y="1608188"/>
          <a:ext cx="3995296" cy="4092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890" y="1608188"/>
                        <a:ext cx="3995296" cy="40928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1535" y="107577"/>
            <a:ext cx="875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Power Profile vs Gradients Thickness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951506"/>
            <a:ext cx="7886700" cy="2078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Investigated how gradient thickness effects out-coupling efficiency and dissipation spectrum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77116"/>
              </p:ext>
            </p:extLst>
          </p:nvPr>
        </p:nvGraphicFramePr>
        <p:xfrm>
          <a:off x="0" y="1608188"/>
          <a:ext cx="5345460" cy="4092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608188"/>
                        <a:ext cx="5345460" cy="4092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8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31" y="908375"/>
            <a:ext cx="5849470" cy="5943600"/>
          </a:xfrm>
        </p:spPr>
        <p:txBody>
          <a:bodyPr/>
          <a:lstStyle/>
          <a:p>
            <a:r>
              <a:rPr lang="en-US" sz="1800" dirty="0" smtClean="0"/>
              <a:t>Understand </a:t>
            </a:r>
            <a:r>
              <a:rPr lang="en-US" sz="1800" dirty="0" smtClean="0"/>
              <a:t>exciton and carrier </a:t>
            </a:r>
            <a:r>
              <a:rPr lang="en-US" sz="1800" dirty="0" smtClean="0"/>
              <a:t>dynamics within OLED devices</a:t>
            </a:r>
          </a:p>
          <a:p>
            <a:r>
              <a:rPr lang="en-US" sz="1800" dirty="0" smtClean="0"/>
              <a:t>Unified Model</a:t>
            </a:r>
          </a:p>
          <a:p>
            <a:pPr lvl="1"/>
            <a:r>
              <a:rPr lang="en-US" sz="1800" dirty="0" smtClean="0"/>
              <a:t>Steady </a:t>
            </a:r>
            <a:r>
              <a:rPr lang="en-US" sz="1800" dirty="0" smtClean="0"/>
              <a:t>state </a:t>
            </a:r>
            <a:r>
              <a:rPr lang="en-US" sz="1800" dirty="0"/>
              <a:t>r</a:t>
            </a:r>
            <a:r>
              <a:rPr lang="en-US" sz="1800" dirty="0" smtClean="0"/>
              <a:t>oll-off</a:t>
            </a:r>
            <a:endParaRPr lang="en-US" sz="1800" dirty="0" smtClean="0"/>
          </a:p>
          <a:p>
            <a:pPr lvl="2"/>
            <a:r>
              <a:rPr lang="en-US" sz="1800" dirty="0" smtClean="0"/>
              <a:t>Roll-off </a:t>
            </a:r>
            <a:r>
              <a:rPr lang="en-US" sz="1800" dirty="0"/>
              <a:t>– Reduction in efficiency with increasing current </a:t>
            </a:r>
            <a:r>
              <a:rPr lang="en-US" sz="1800" dirty="0" smtClean="0"/>
              <a:t>density</a:t>
            </a:r>
          </a:p>
          <a:p>
            <a:pPr lvl="2"/>
            <a:r>
              <a:rPr lang="en-US" sz="1800" dirty="0" smtClean="0"/>
              <a:t>Model has been developed, but cannot fit transient behavior</a:t>
            </a:r>
          </a:p>
          <a:p>
            <a:pPr lvl="3"/>
            <a:r>
              <a:rPr lang="en-US" sz="1400" dirty="0" smtClean="0"/>
              <a:t>Erickson and Holmes, Adv. </a:t>
            </a:r>
            <a:r>
              <a:rPr lang="en-US" sz="1400" dirty="0" err="1" smtClean="0"/>
              <a:t>Func</a:t>
            </a:r>
            <a:r>
              <a:rPr lang="en-US" sz="1400" dirty="0" smtClean="0"/>
              <a:t>. Mat. 2014</a:t>
            </a:r>
            <a:endParaRPr lang="en-US" sz="1400" dirty="0" smtClean="0"/>
          </a:p>
          <a:p>
            <a:pPr lvl="1"/>
            <a:r>
              <a:rPr lang="en-US" sz="1800" dirty="0" smtClean="0"/>
              <a:t>Transient </a:t>
            </a:r>
            <a:r>
              <a:rPr lang="en-US" sz="1800" dirty="0" smtClean="0"/>
              <a:t>electroluminescence </a:t>
            </a:r>
          </a:p>
          <a:p>
            <a:pPr lvl="1"/>
            <a:r>
              <a:rPr lang="en-US" sz="1800" dirty="0" smtClean="0"/>
              <a:t>Typically </a:t>
            </a:r>
            <a:r>
              <a:rPr lang="en-US" sz="1800" dirty="0" smtClean="0"/>
              <a:t>fit with </a:t>
            </a:r>
            <a:r>
              <a:rPr lang="en-US" sz="1800" dirty="0" smtClean="0"/>
              <a:t>bi-exponential </a:t>
            </a:r>
            <a:r>
              <a:rPr lang="en-US" sz="1800" dirty="0" smtClean="0"/>
              <a:t>decay</a:t>
            </a:r>
          </a:p>
          <a:p>
            <a:pPr lvl="3"/>
            <a:r>
              <a:rPr lang="en-US" sz="1800" dirty="0" smtClean="0"/>
              <a:t>No physical meaning</a:t>
            </a:r>
          </a:p>
          <a:p>
            <a:pPr lvl="2"/>
            <a:r>
              <a:rPr lang="en-US" sz="1800" dirty="0" smtClean="0"/>
              <a:t>Closest model for EL relies on broader exciton dynamics</a:t>
            </a:r>
          </a:p>
          <a:p>
            <a:pPr lvl="3"/>
            <a:r>
              <a:rPr lang="en-US" sz="1800" dirty="0" smtClean="0"/>
              <a:t>Does not discuss carrier dynamics</a:t>
            </a:r>
            <a:endParaRPr lang="en-US" sz="1800" dirty="0" smtClean="0"/>
          </a:p>
          <a:p>
            <a:pPr lvl="3"/>
            <a:r>
              <a:rPr lang="en-US" sz="1400" dirty="0" smtClean="0"/>
              <a:t>Y</a:t>
            </a:r>
            <a:r>
              <a:rPr lang="en-US" sz="1400" dirty="0"/>
              <a:t>. Zhang and S.R. Forrest, Phys. Rev. </a:t>
            </a:r>
            <a:r>
              <a:rPr lang="en-US" sz="1400" dirty="0" err="1"/>
              <a:t>Lett</a:t>
            </a:r>
            <a:r>
              <a:rPr lang="en-US" sz="1400" dirty="0"/>
              <a:t>. 108, 267404 (2012</a:t>
            </a:r>
            <a:r>
              <a:rPr lang="en-US" sz="1400" dirty="0" smtClean="0"/>
              <a:t>).</a:t>
            </a:r>
          </a:p>
          <a:p>
            <a:pPr lvl="3"/>
            <a:endParaRPr lang="en-US" sz="1400" dirty="0" smtClean="0"/>
          </a:p>
          <a:p>
            <a:r>
              <a:rPr lang="en-US" sz="1800" dirty="0" smtClean="0"/>
              <a:t>Can we use this unified model to say something about recombination zone effects?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019266"/>
              </p:ext>
            </p:extLst>
          </p:nvPr>
        </p:nvGraphicFramePr>
        <p:xfrm>
          <a:off x="5586147" y="722438"/>
          <a:ext cx="3934367" cy="301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6147" y="722438"/>
                        <a:ext cx="3934367" cy="301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351455"/>
              </p:ext>
            </p:extLst>
          </p:nvPr>
        </p:nvGraphicFramePr>
        <p:xfrm>
          <a:off x="5586146" y="3734838"/>
          <a:ext cx="3934367" cy="301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6146" y="3734838"/>
                        <a:ext cx="3934367" cy="301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142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3488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Recombination Zone Dependence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45" y="904130"/>
            <a:ext cx="8775590" cy="435133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Looked at how recombination zone shape changes out-coupling</a:t>
            </a:r>
          </a:p>
          <a:p>
            <a:r>
              <a:rPr lang="en-US" sz="2200" dirty="0" smtClean="0"/>
              <a:t>Modeled recombination zone as Gaussian</a:t>
            </a:r>
          </a:p>
          <a:p>
            <a:r>
              <a:rPr lang="en-US" sz="2200" dirty="0" smtClean="0"/>
              <a:t>Heavy dependence of efficiency on recombination zone thickness in critical region</a:t>
            </a:r>
          </a:p>
          <a:p>
            <a:r>
              <a:rPr lang="en-US" sz="2200" dirty="0" smtClean="0"/>
              <a:t>Similar trend for MEML devices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70718"/>
              </p:ext>
            </p:extLst>
          </p:nvPr>
        </p:nvGraphicFramePr>
        <p:xfrm>
          <a:off x="3172456" y="2232212"/>
          <a:ext cx="6399365" cy="494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456" y="2232212"/>
                        <a:ext cx="6399365" cy="4944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703891"/>
              </p:ext>
            </p:extLst>
          </p:nvPr>
        </p:nvGraphicFramePr>
        <p:xfrm>
          <a:off x="0" y="3633303"/>
          <a:ext cx="3907755" cy="30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Graph" r:id="rId5" imgW="4023360" imgH="3108960" progId="Origin50.Graph">
                  <p:embed/>
                </p:oleObj>
              </mc:Choice>
              <mc:Fallback>
                <p:oleObj name="Graph" r:id="rId5" imgW="4023360" imgH="3108960" progId="Origin50.Grap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633303"/>
                        <a:ext cx="3907755" cy="3019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54" y="3284087"/>
            <a:ext cx="6684746" cy="357391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8348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Radial Intensity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7045" y="904130"/>
            <a:ext cx="87755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Plot shows out-coupled power vs. exterior viewing angle</a:t>
            </a:r>
          </a:p>
          <a:p>
            <a:r>
              <a:rPr lang="en-US" dirty="0" smtClean="0"/>
              <a:t>100 nm gradient with varying Gaussian width recombination zones compared to the ideal </a:t>
            </a:r>
            <a:r>
              <a:rPr lang="en-US" dirty="0" err="1"/>
              <a:t>L</a:t>
            </a:r>
            <a:r>
              <a:rPr lang="en-US" dirty="0" err="1" smtClean="0"/>
              <a:t>ambertian</a:t>
            </a:r>
            <a:r>
              <a:rPr lang="en-US" dirty="0" smtClean="0"/>
              <a:t> emitter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29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5" y="0"/>
            <a:ext cx="8246409" cy="834887"/>
          </a:xfrm>
        </p:spPr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sz="32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Out-coupling is highly dependent on recombination zone thickness</a:t>
            </a:r>
          </a:p>
          <a:p>
            <a:r>
              <a:rPr lang="en-US" dirty="0" smtClean="0"/>
              <a:t>Out-coupling efficiency is often reduced with recombination zone thickness, unless centered near cathode</a:t>
            </a:r>
          </a:p>
          <a:p>
            <a:pPr lvl="1"/>
            <a:r>
              <a:rPr lang="en-US" dirty="0" smtClean="0"/>
              <a:t>Does not account for advantages of wide recombination zones</a:t>
            </a:r>
          </a:p>
          <a:p>
            <a:pPr lvl="2"/>
            <a:r>
              <a:rPr lang="en-US" dirty="0" smtClean="0"/>
              <a:t>Reduced Quenching effects</a:t>
            </a:r>
          </a:p>
          <a:p>
            <a:pPr lvl="2"/>
            <a:r>
              <a:rPr lang="en-US" dirty="0" smtClean="0"/>
              <a:t>Longer lifetimes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Have to balance advantages of wide recombination with potential loss of out-coupling</a:t>
            </a:r>
          </a:p>
          <a:p>
            <a:r>
              <a:rPr lang="en-US" dirty="0" smtClean="0"/>
              <a:t>Computational tool for future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7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7425"/>
          </a:xfrm>
        </p:spPr>
        <p:txBody>
          <a:bodyPr>
            <a:noAutofit/>
          </a:bodyPr>
          <a:lstStyle/>
          <a:p>
            <a:r>
              <a:rPr lang="en-US" dirty="0" smtClean="0"/>
              <a:t>Transient Electroluminescence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0050" y="842341"/>
            <a:ext cx="4701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Pathway to luminescence: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Charge (polarons) injected via current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Polarons of opposite charge combine to for exciton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Exciton recombines, emitting light</a:t>
            </a:r>
          </a:p>
          <a:p>
            <a:endParaRPr lang="en-US" dirty="0"/>
          </a:p>
          <a:p>
            <a:r>
              <a:rPr lang="en-US" dirty="0" smtClean="0"/>
              <a:t>Light intensity is proportional to exciton population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9" name="Oval 28"/>
          <p:cNvSpPr/>
          <p:nvPr/>
        </p:nvSpPr>
        <p:spPr>
          <a:xfrm flipV="1">
            <a:off x="6288930" y="1533628"/>
            <a:ext cx="314817" cy="66595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V="1">
            <a:off x="6346927" y="1608345"/>
            <a:ext cx="199788" cy="199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V="1">
            <a:off x="6362406" y="1943713"/>
            <a:ext cx="199788" cy="1997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20316955" flipV="1">
            <a:off x="6545559" y="1369261"/>
            <a:ext cx="1729645" cy="264995"/>
          </a:xfrm>
          <a:custGeom>
            <a:avLst/>
            <a:gdLst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590550 w 3765550"/>
              <a:gd name="connsiteY2" fmla="*/ 273051 h 589228"/>
              <a:gd name="connsiteX3" fmla="*/ 869950 w 3765550"/>
              <a:gd name="connsiteY3" fmla="*/ 577851 h 589228"/>
              <a:gd name="connsiteX4" fmla="*/ 1460500 w 3765550"/>
              <a:gd name="connsiteY4" fmla="*/ 1 h 589228"/>
              <a:gd name="connsiteX5" fmla="*/ 2038350 w 3765550"/>
              <a:gd name="connsiteY5" fmla="*/ 584201 h 589228"/>
              <a:gd name="connsiteX6" fmla="*/ 2609850 w 3765550"/>
              <a:gd name="connsiteY6" fmla="*/ 12701 h 589228"/>
              <a:gd name="connsiteX7" fmla="*/ 3168650 w 3765550"/>
              <a:gd name="connsiteY7" fmla="*/ 584201 h 589228"/>
              <a:gd name="connsiteX8" fmla="*/ 3511550 w 3765550"/>
              <a:gd name="connsiteY8" fmla="*/ 292101 h 589228"/>
              <a:gd name="connsiteX9" fmla="*/ 3765550 w 3765550"/>
              <a:gd name="connsiteY9" fmla="*/ 298451 h 589228"/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869950 w 3765550"/>
              <a:gd name="connsiteY2" fmla="*/ 577851 h 589228"/>
              <a:gd name="connsiteX3" fmla="*/ 1460500 w 3765550"/>
              <a:gd name="connsiteY3" fmla="*/ 1 h 589228"/>
              <a:gd name="connsiteX4" fmla="*/ 2038350 w 3765550"/>
              <a:gd name="connsiteY4" fmla="*/ 584201 h 589228"/>
              <a:gd name="connsiteX5" fmla="*/ 2609850 w 3765550"/>
              <a:gd name="connsiteY5" fmla="*/ 12701 h 589228"/>
              <a:gd name="connsiteX6" fmla="*/ 3168650 w 3765550"/>
              <a:gd name="connsiteY6" fmla="*/ 584201 h 589228"/>
              <a:gd name="connsiteX7" fmla="*/ 3511550 w 3765550"/>
              <a:gd name="connsiteY7" fmla="*/ 292101 h 589228"/>
              <a:gd name="connsiteX8" fmla="*/ 3765550 w 376555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841750"/>
              <a:gd name="connsiteY0" fmla="*/ 279401 h 589228"/>
              <a:gd name="connsiteX1" fmla="*/ 381000 w 3841750"/>
              <a:gd name="connsiteY1" fmla="*/ 12701 h 589228"/>
              <a:gd name="connsiteX2" fmla="*/ 946150 w 3841750"/>
              <a:gd name="connsiteY2" fmla="*/ 577851 h 589228"/>
              <a:gd name="connsiteX3" fmla="*/ 1536700 w 3841750"/>
              <a:gd name="connsiteY3" fmla="*/ 1 h 589228"/>
              <a:gd name="connsiteX4" fmla="*/ 2114550 w 3841750"/>
              <a:gd name="connsiteY4" fmla="*/ 584201 h 589228"/>
              <a:gd name="connsiteX5" fmla="*/ 2686050 w 3841750"/>
              <a:gd name="connsiteY5" fmla="*/ 12701 h 589228"/>
              <a:gd name="connsiteX6" fmla="*/ 3244850 w 3841750"/>
              <a:gd name="connsiteY6" fmla="*/ 584201 h 589228"/>
              <a:gd name="connsiteX7" fmla="*/ 3587750 w 3841750"/>
              <a:gd name="connsiteY7" fmla="*/ 292101 h 589228"/>
              <a:gd name="connsiteX8" fmla="*/ 3841750 w 3841750"/>
              <a:gd name="connsiteY8" fmla="*/ 298451 h 589228"/>
              <a:gd name="connsiteX0" fmla="*/ 0 w 3841750"/>
              <a:gd name="connsiteY0" fmla="*/ 279401 h 589733"/>
              <a:gd name="connsiteX1" fmla="*/ 381000 w 3841750"/>
              <a:gd name="connsiteY1" fmla="*/ 12701 h 589733"/>
              <a:gd name="connsiteX2" fmla="*/ 946150 w 3841750"/>
              <a:gd name="connsiteY2" fmla="*/ 577851 h 589733"/>
              <a:gd name="connsiteX3" fmla="*/ 1536700 w 3841750"/>
              <a:gd name="connsiteY3" fmla="*/ 1 h 589733"/>
              <a:gd name="connsiteX4" fmla="*/ 2114550 w 3841750"/>
              <a:gd name="connsiteY4" fmla="*/ 584201 h 589733"/>
              <a:gd name="connsiteX5" fmla="*/ 2686050 w 3841750"/>
              <a:gd name="connsiteY5" fmla="*/ 12701 h 589733"/>
              <a:gd name="connsiteX6" fmla="*/ 3244850 w 3841750"/>
              <a:gd name="connsiteY6" fmla="*/ 584201 h 589733"/>
              <a:gd name="connsiteX7" fmla="*/ 3841750 w 3841750"/>
              <a:gd name="connsiteY7" fmla="*/ 298451 h 589733"/>
              <a:gd name="connsiteX0" fmla="*/ 0 w 3841750"/>
              <a:gd name="connsiteY0" fmla="*/ 279401 h 588968"/>
              <a:gd name="connsiteX1" fmla="*/ 381000 w 3841750"/>
              <a:gd name="connsiteY1" fmla="*/ 12701 h 588968"/>
              <a:gd name="connsiteX2" fmla="*/ 946150 w 3841750"/>
              <a:gd name="connsiteY2" fmla="*/ 577851 h 588968"/>
              <a:gd name="connsiteX3" fmla="*/ 1536700 w 3841750"/>
              <a:gd name="connsiteY3" fmla="*/ 1 h 588968"/>
              <a:gd name="connsiteX4" fmla="*/ 2114550 w 3841750"/>
              <a:gd name="connsiteY4" fmla="*/ 584201 h 588968"/>
              <a:gd name="connsiteX5" fmla="*/ 2686050 w 3841750"/>
              <a:gd name="connsiteY5" fmla="*/ 12701 h 588968"/>
              <a:gd name="connsiteX6" fmla="*/ 3244850 w 3841750"/>
              <a:gd name="connsiteY6" fmla="*/ 584201 h 588968"/>
              <a:gd name="connsiteX7" fmla="*/ 3841750 w 3841750"/>
              <a:gd name="connsiteY7" fmla="*/ 298451 h 588968"/>
              <a:gd name="connsiteX0" fmla="*/ 0 w 3841750"/>
              <a:gd name="connsiteY0" fmla="*/ 279401 h 588587"/>
              <a:gd name="connsiteX1" fmla="*/ 381000 w 3841750"/>
              <a:gd name="connsiteY1" fmla="*/ 12701 h 588587"/>
              <a:gd name="connsiteX2" fmla="*/ 946150 w 3841750"/>
              <a:gd name="connsiteY2" fmla="*/ 577851 h 588587"/>
              <a:gd name="connsiteX3" fmla="*/ 1536700 w 3841750"/>
              <a:gd name="connsiteY3" fmla="*/ 1 h 588587"/>
              <a:gd name="connsiteX4" fmla="*/ 2114550 w 3841750"/>
              <a:gd name="connsiteY4" fmla="*/ 584201 h 588587"/>
              <a:gd name="connsiteX5" fmla="*/ 2686050 w 3841750"/>
              <a:gd name="connsiteY5" fmla="*/ 12701 h 588587"/>
              <a:gd name="connsiteX6" fmla="*/ 3244850 w 3841750"/>
              <a:gd name="connsiteY6" fmla="*/ 584201 h 588587"/>
              <a:gd name="connsiteX7" fmla="*/ 3841750 w 3841750"/>
              <a:gd name="connsiteY7" fmla="*/ 298451 h 5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1750" h="588587">
                <a:moveTo>
                  <a:pt x="0" y="279401"/>
                </a:moveTo>
                <a:cubicBezTo>
                  <a:pt x="179387" y="279930"/>
                  <a:pt x="223308" y="-37041"/>
                  <a:pt x="381000" y="12701"/>
                </a:cubicBezTo>
                <a:cubicBezTo>
                  <a:pt x="538692" y="62443"/>
                  <a:pt x="753533" y="579968"/>
                  <a:pt x="946150" y="577851"/>
                </a:cubicBezTo>
                <a:cubicBezTo>
                  <a:pt x="1138767" y="575734"/>
                  <a:pt x="1341967" y="-1057"/>
                  <a:pt x="1536700" y="1"/>
                </a:cubicBezTo>
                <a:cubicBezTo>
                  <a:pt x="1731433" y="1059"/>
                  <a:pt x="1922992" y="582084"/>
                  <a:pt x="2114550" y="584201"/>
                </a:cubicBezTo>
                <a:cubicBezTo>
                  <a:pt x="2306108" y="586318"/>
                  <a:pt x="2497667" y="12701"/>
                  <a:pt x="2686050" y="12701"/>
                </a:cubicBezTo>
                <a:cubicBezTo>
                  <a:pt x="2874433" y="12701"/>
                  <a:pt x="3052233" y="536576"/>
                  <a:pt x="3244850" y="584201"/>
                </a:cubicBezTo>
                <a:cubicBezTo>
                  <a:pt x="3437467" y="631826"/>
                  <a:pt x="3425296" y="275432"/>
                  <a:pt x="3841750" y="29845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14325" y="5665148"/>
            <a:ext cx="8641416" cy="105950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Populations of Interest: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Excitons: Directly correlate to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 Amplitude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Polarons: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and Quench excitons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7989" y="725761"/>
            <a:ext cx="383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Exciton</a:t>
            </a:r>
            <a:r>
              <a:rPr lang="en-US" dirty="0"/>
              <a:t> – Bound Electron-Hole Pair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3517" y="2213741"/>
            <a:ext cx="360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Polaron</a:t>
            </a:r>
            <a:r>
              <a:rPr lang="en-US" dirty="0"/>
              <a:t> – Electron or Hole with induced field in </a:t>
            </a:r>
            <a:r>
              <a:rPr lang="en-US" dirty="0" smtClean="0"/>
              <a:t>dielectric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346927" y="2926523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7212366" y="2908854"/>
            <a:ext cx="255233" cy="25523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96592" y="2874447"/>
            <a:ext cx="65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07990" y="739492"/>
            <a:ext cx="3750286" cy="253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699" y="3225799"/>
            <a:ext cx="3818911" cy="24338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tint val="66000"/>
                  <a:satMod val="160000"/>
                </a:schemeClr>
              </a:gs>
              <a:gs pos="50000">
                <a:schemeClr val="bg2">
                  <a:lumMod val="10000"/>
                  <a:tint val="44500"/>
                  <a:satMod val="160000"/>
                </a:schemeClr>
              </a:gs>
              <a:gs pos="100000">
                <a:schemeClr val="bg2">
                  <a:lumMod val="1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4699" y="4922723"/>
            <a:ext cx="3818911" cy="2433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74700" y="3883208"/>
            <a:ext cx="381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4699" y="4471237"/>
            <a:ext cx="3797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960207" y="3630578"/>
            <a:ext cx="119776" cy="1197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flipV="1">
            <a:off x="1952607" y="4661574"/>
            <a:ext cx="128684" cy="1286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17795" y="3993468"/>
            <a:ext cx="119776" cy="1197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2603912" y="4230927"/>
            <a:ext cx="128684" cy="1286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28888" y="3949974"/>
            <a:ext cx="292433" cy="44050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93755" y="3277329"/>
            <a:ext cx="119776" cy="1197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V="1">
            <a:off x="1090183" y="4995948"/>
            <a:ext cx="128684" cy="1286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400050" y="3324225"/>
            <a:ext cx="1616899" cy="607244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 flipV="1">
            <a:off x="400050" y="4479599"/>
            <a:ext cx="1616899" cy="574024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1440200" y="3653741"/>
            <a:ext cx="1192394" cy="591085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20907099" flipV="1">
            <a:off x="1371712" y="4174431"/>
            <a:ext cx="1314569" cy="551277"/>
          </a:xfrm>
          <a:prstGeom prst="arc">
            <a:avLst>
              <a:gd name="adj1" fmla="val 16200000"/>
              <a:gd name="adj2" fmla="val 2125522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20731294">
            <a:off x="2798974" y="3861598"/>
            <a:ext cx="1342419" cy="205669"/>
          </a:xfrm>
          <a:custGeom>
            <a:avLst/>
            <a:gdLst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590550 w 3765550"/>
              <a:gd name="connsiteY2" fmla="*/ 273051 h 589228"/>
              <a:gd name="connsiteX3" fmla="*/ 869950 w 3765550"/>
              <a:gd name="connsiteY3" fmla="*/ 577851 h 589228"/>
              <a:gd name="connsiteX4" fmla="*/ 1460500 w 3765550"/>
              <a:gd name="connsiteY4" fmla="*/ 1 h 589228"/>
              <a:gd name="connsiteX5" fmla="*/ 2038350 w 3765550"/>
              <a:gd name="connsiteY5" fmla="*/ 584201 h 589228"/>
              <a:gd name="connsiteX6" fmla="*/ 2609850 w 3765550"/>
              <a:gd name="connsiteY6" fmla="*/ 12701 h 589228"/>
              <a:gd name="connsiteX7" fmla="*/ 3168650 w 3765550"/>
              <a:gd name="connsiteY7" fmla="*/ 584201 h 589228"/>
              <a:gd name="connsiteX8" fmla="*/ 3511550 w 3765550"/>
              <a:gd name="connsiteY8" fmla="*/ 292101 h 589228"/>
              <a:gd name="connsiteX9" fmla="*/ 3765550 w 3765550"/>
              <a:gd name="connsiteY9" fmla="*/ 298451 h 589228"/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869950 w 3765550"/>
              <a:gd name="connsiteY2" fmla="*/ 577851 h 589228"/>
              <a:gd name="connsiteX3" fmla="*/ 1460500 w 3765550"/>
              <a:gd name="connsiteY3" fmla="*/ 1 h 589228"/>
              <a:gd name="connsiteX4" fmla="*/ 2038350 w 3765550"/>
              <a:gd name="connsiteY4" fmla="*/ 584201 h 589228"/>
              <a:gd name="connsiteX5" fmla="*/ 2609850 w 3765550"/>
              <a:gd name="connsiteY5" fmla="*/ 12701 h 589228"/>
              <a:gd name="connsiteX6" fmla="*/ 3168650 w 3765550"/>
              <a:gd name="connsiteY6" fmla="*/ 584201 h 589228"/>
              <a:gd name="connsiteX7" fmla="*/ 3511550 w 3765550"/>
              <a:gd name="connsiteY7" fmla="*/ 292101 h 589228"/>
              <a:gd name="connsiteX8" fmla="*/ 3765550 w 376555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841750"/>
              <a:gd name="connsiteY0" fmla="*/ 279401 h 589228"/>
              <a:gd name="connsiteX1" fmla="*/ 381000 w 3841750"/>
              <a:gd name="connsiteY1" fmla="*/ 12701 h 589228"/>
              <a:gd name="connsiteX2" fmla="*/ 946150 w 3841750"/>
              <a:gd name="connsiteY2" fmla="*/ 577851 h 589228"/>
              <a:gd name="connsiteX3" fmla="*/ 1536700 w 3841750"/>
              <a:gd name="connsiteY3" fmla="*/ 1 h 589228"/>
              <a:gd name="connsiteX4" fmla="*/ 2114550 w 3841750"/>
              <a:gd name="connsiteY4" fmla="*/ 584201 h 589228"/>
              <a:gd name="connsiteX5" fmla="*/ 2686050 w 3841750"/>
              <a:gd name="connsiteY5" fmla="*/ 12701 h 589228"/>
              <a:gd name="connsiteX6" fmla="*/ 3244850 w 3841750"/>
              <a:gd name="connsiteY6" fmla="*/ 584201 h 589228"/>
              <a:gd name="connsiteX7" fmla="*/ 3587750 w 3841750"/>
              <a:gd name="connsiteY7" fmla="*/ 292101 h 589228"/>
              <a:gd name="connsiteX8" fmla="*/ 3841750 w 3841750"/>
              <a:gd name="connsiteY8" fmla="*/ 298451 h 589228"/>
              <a:gd name="connsiteX0" fmla="*/ 0 w 3841750"/>
              <a:gd name="connsiteY0" fmla="*/ 279401 h 589733"/>
              <a:gd name="connsiteX1" fmla="*/ 381000 w 3841750"/>
              <a:gd name="connsiteY1" fmla="*/ 12701 h 589733"/>
              <a:gd name="connsiteX2" fmla="*/ 946150 w 3841750"/>
              <a:gd name="connsiteY2" fmla="*/ 577851 h 589733"/>
              <a:gd name="connsiteX3" fmla="*/ 1536700 w 3841750"/>
              <a:gd name="connsiteY3" fmla="*/ 1 h 589733"/>
              <a:gd name="connsiteX4" fmla="*/ 2114550 w 3841750"/>
              <a:gd name="connsiteY4" fmla="*/ 584201 h 589733"/>
              <a:gd name="connsiteX5" fmla="*/ 2686050 w 3841750"/>
              <a:gd name="connsiteY5" fmla="*/ 12701 h 589733"/>
              <a:gd name="connsiteX6" fmla="*/ 3244850 w 3841750"/>
              <a:gd name="connsiteY6" fmla="*/ 584201 h 589733"/>
              <a:gd name="connsiteX7" fmla="*/ 3841750 w 3841750"/>
              <a:gd name="connsiteY7" fmla="*/ 298451 h 589733"/>
              <a:gd name="connsiteX0" fmla="*/ 0 w 3841750"/>
              <a:gd name="connsiteY0" fmla="*/ 279401 h 588968"/>
              <a:gd name="connsiteX1" fmla="*/ 381000 w 3841750"/>
              <a:gd name="connsiteY1" fmla="*/ 12701 h 588968"/>
              <a:gd name="connsiteX2" fmla="*/ 946150 w 3841750"/>
              <a:gd name="connsiteY2" fmla="*/ 577851 h 588968"/>
              <a:gd name="connsiteX3" fmla="*/ 1536700 w 3841750"/>
              <a:gd name="connsiteY3" fmla="*/ 1 h 588968"/>
              <a:gd name="connsiteX4" fmla="*/ 2114550 w 3841750"/>
              <a:gd name="connsiteY4" fmla="*/ 584201 h 588968"/>
              <a:gd name="connsiteX5" fmla="*/ 2686050 w 3841750"/>
              <a:gd name="connsiteY5" fmla="*/ 12701 h 588968"/>
              <a:gd name="connsiteX6" fmla="*/ 3244850 w 3841750"/>
              <a:gd name="connsiteY6" fmla="*/ 584201 h 588968"/>
              <a:gd name="connsiteX7" fmla="*/ 3841750 w 3841750"/>
              <a:gd name="connsiteY7" fmla="*/ 298451 h 588968"/>
              <a:gd name="connsiteX0" fmla="*/ 0 w 3841750"/>
              <a:gd name="connsiteY0" fmla="*/ 279401 h 588587"/>
              <a:gd name="connsiteX1" fmla="*/ 381000 w 3841750"/>
              <a:gd name="connsiteY1" fmla="*/ 12701 h 588587"/>
              <a:gd name="connsiteX2" fmla="*/ 946150 w 3841750"/>
              <a:gd name="connsiteY2" fmla="*/ 577851 h 588587"/>
              <a:gd name="connsiteX3" fmla="*/ 1536700 w 3841750"/>
              <a:gd name="connsiteY3" fmla="*/ 1 h 588587"/>
              <a:gd name="connsiteX4" fmla="*/ 2114550 w 3841750"/>
              <a:gd name="connsiteY4" fmla="*/ 584201 h 588587"/>
              <a:gd name="connsiteX5" fmla="*/ 2686050 w 3841750"/>
              <a:gd name="connsiteY5" fmla="*/ 12701 h 588587"/>
              <a:gd name="connsiteX6" fmla="*/ 3244850 w 3841750"/>
              <a:gd name="connsiteY6" fmla="*/ 584201 h 588587"/>
              <a:gd name="connsiteX7" fmla="*/ 3841750 w 3841750"/>
              <a:gd name="connsiteY7" fmla="*/ 298451 h 5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1750" h="588587">
                <a:moveTo>
                  <a:pt x="0" y="279401"/>
                </a:moveTo>
                <a:cubicBezTo>
                  <a:pt x="179387" y="279930"/>
                  <a:pt x="223308" y="-37041"/>
                  <a:pt x="381000" y="12701"/>
                </a:cubicBezTo>
                <a:cubicBezTo>
                  <a:pt x="538692" y="62443"/>
                  <a:pt x="753533" y="579968"/>
                  <a:pt x="946150" y="577851"/>
                </a:cubicBezTo>
                <a:cubicBezTo>
                  <a:pt x="1138767" y="575734"/>
                  <a:pt x="1341967" y="-1057"/>
                  <a:pt x="1536700" y="1"/>
                </a:cubicBezTo>
                <a:cubicBezTo>
                  <a:pt x="1731433" y="1059"/>
                  <a:pt x="1922992" y="582084"/>
                  <a:pt x="2114550" y="584201"/>
                </a:cubicBezTo>
                <a:cubicBezTo>
                  <a:pt x="2306108" y="586318"/>
                  <a:pt x="2497667" y="12701"/>
                  <a:pt x="2686050" y="12701"/>
                </a:cubicBezTo>
                <a:cubicBezTo>
                  <a:pt x="2874433" y="12701"/>
                  <a:pt x="3052233" y="536576"/>
                  <a:pt x="3244850" y="584201"/>
                </a:cubicBezTo>
                <a:cubicBezTo>
                  <a:pt x="3437467" y="631826"/>
                  <a:pt x="3425296" y="275432"/>
                  <a:pt x="3841750" y="29845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28737" y="3993468"/>
            <a:ext cx="37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148975" y="4093543"/>
            <a:ext cx="37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82980" y="3469914"/>
            <a:ext cx="37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71318" y="3173754"/>
            <a:ext cx="1452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Cathode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3874625" y="4874626"/>
            <a:ext cx="1452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Anode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4145786" y="4542246"/>
            <a:ext cx="1452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HTL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4145787" y="4019947"/>
            <a:ext cx="1452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EML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145787" y="3528481"/>
            <a:ext cx="1452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TL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09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834"/>
            <a:ext cx="9144000" cy="783838"/>
          </a:xfrm>
        </p:spPr>
        <p:txBody>
          <a:bodyPr>
            <a:normAutofit/>
          </a:bodyPr>
          <a:lstStyle/>
          <a:p>
            <a:r>
              <a:rPr lang="en-US" dirty="0" smtClean="0"/>
              <a:t>Model Development – v0. Steady State model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 rot="20316955">
            <a:off x="457887" y="2702559"/>
            <a:ext cx="2056688" cy="315101"/>
          </a:xfrm>
          <a:custGeom>
            <a:avLst/>
            <a:gdLst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590550 w 3765550"/>
              <a:gd name="connsiteY2" fmla="*/ 273051 h 589228"/>
              <a:gd name="connsiteX3" fmla="*/ 869950 w 3765550"/>
              <a:gd name="connsiteY3" fmla="*/ 577851 h 589228"/>
              <a:gd name="connsiteX4" fmla="*/ 1460500 w 3765550"/>
              <a:gd name="connsiteY4" fmla="*/ 1 h 589228"/>
              <a:gd name="connsiteX5" fmla="*/ 2038350 w 3765550"/>
              <a:gd name="connsiteY5" fmla="*/ 584201 h 589228"/>
              <a:gd name="connsiteX6" fmla="*/ 2609850 w 3765550"/>
              <a:gd name="connsiteY6" fmla="*/ 12701 h 589228"/>
              <a:gd name="connsiteX7" fmla="*/ 3168650 w 3765550"/>
              <a:gd name="connsiteY7" fmla="*/ 584201 h 589228"/>
              <a:gd name="connsiteX8" fmla="*/ 3511550 w 3765550"/>
              <a:gd name="connsiteY8" fmla="*/ 292101 h 589228"/>
              <a:gd name="connsiteX9" fmla="*/ 3765550 w 3765550"/>
              <a:gd name="connsiteY9" fmla="*/ 298451 h 589228"/>
              <a:gd name="connsiteX0" fmla="*/ 0 w 3765550"/>
              <a:gd name="connsiteY0" fmla="*/ 279401 h 589228"/>
              <a:gd name="connsiteX1" fmla="*/ 304800 w 3765550"/>
              <a:gd name="connsiteY1" fmla="*/ 12701 h 589228"/>
              <a:gd name="connsiteX2" fmla="*/ 869950 w 3765550"/>
              <a:gd name="connsiteY2" fmla="*/ 577851 h 589228"/>
              <a:gd name="connsiteX3" fmla="*/ 1460500 w 3765550"/>
              <a:gd name="connsiteY3" fmla="*/ 1 h 589228"/>
              <a:gd name="connsiteX4" fmla="*/ 2038350 w 3765550"/>
              <a:gd name="connsiteY4" fmla="*/ 584201 h 589228"/>
              <a:gd name="connsiteX5" fmla="*/ 2609850 w 3765550"/>
              <a:gd name="connsiteY5" fmla="*/ 12701 h 589228"/>
              <a:gd name="connsiteX6" fmla="*/ 3168650 w 3765550"/>
              <a:gd name="connsiteY6" fmla="*/ 584201 h 589228"/>
              <a:gd name="connsiteX7" fmla="*/ 3511550 w 3765550"/>
              <a:gd name="connsiteY7" fmla="*/ 292101 h 589228"/>
              <a:gd name="connsiteX8" fmla="*/ 3765550 w 376555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746500"/>
              <a:gd name="connsiteY0" fmla="*/ 285751 h 589228"/>
              <a:gd name="connsiteX1" fmla="*/ 285750 w 3746500"/>
              <a:gd name="connsiteY1" fmla="*/ 12701 h 589228"/>
              <a:gd name="connsiteX2" fmla="*/ 850900 w 3746500"/>
              <a:gd name="connsiteY2" fmla="*/ 577851 h 589228"/>
              <a:gd name="connsiteX3" fmla="*/ 1441450 w 3746500"/>
              <a:gd name="connsiteY3" fmla="*/ 1 h 589228"/>
              <a:gd name="connsiteX4" fmla="*/ 2019300 w 3746500"/>
              <a:gd name="connsiteY4" fmla="*/ 584201 h 589228"/>
              <a:gd name="connsiteX5" fmla="*/ 2590800 w 3746500"/>
              <a:gd name="connsiteY5" fmla="*/ 12701 h 589228"/>
              <a:gd name="connsiteX6" fmla="*/ 3149600 w 3746500"/>
              <a:gd name="connsiteY6" fmla="*/ 584201 h 589228"/>
              <a:gd name="connsiteX7" fmla="*/ 3492500 w 3746500"/>
              <a:gd name="connsiteY7" fmla="*/ 292101 h 589228"/>
              <a:gd name="connsiteX8" fmla="*/ 3746500 w 3746500"/>
              <a:gd name="connsiteY8" fmla="*/ 298451 h 589228"/>
              <a:gd name="connsiteX0" fmla="*/ 0 w 3841750"/>
              <a:gd name="connsiteY0" fmla="*/ 279401 h 589228"/>
              <a:gd name="connsiteX1" fmla="*/ 381000 w 3841750"/>
              <a:gd name="connsiteY1" fmla="*/ 12701 h 589228"/>
              <a:gd name="connsiteX2" fmla="*/ 946150 w 3841750"/>
              <a:gd name="connsiteY2" fmla="*/ 577851 h 589228"/>
              <a:gd name="connsiteX3" fmla="*/ 1536700 w 3841750"/>
              <a:gd name="connsiteY3" fmla="*/ 1 h 589228"/>
              <a:gd name="connsiteX4" fmla="*/ 2114550 w 3841750"/>
              <a:gd name="connsiteY4" fmla="*/ 584201 h 589228"/>
              <a:gd name="connsiteX5" fmla="*/ 2686050 w 3841750"/>
              <a:gd name="connsiteY5" fmla="*/ 12701 h 589228"/>
              <a:gd name="connsiteX6" fmla="*/ 3244850 w 3841750"/>
              <a:gd name="connsiteY6" fmla="*/ 584201 h 589228"/>
              <a:gd name="connsiteX7" fmla="*/ 3587750 w 3841750"/>
              <a:gd name="connsiteY7" fmla="*/ 292101 h 589228"/>
              <a:gd name="connsiteX8" fmla="*/ 3841750 w 3841750"/>
              <a:gd name="connsiteY8" fmla="*/ 298451 h 589228"/>
              <a:gd name="connsiteX0" fmla="*/ 0 w 3841750"/>
              <a:gd name="connsiteY0" fmla="*/ 279401 h 589733"/>
              <a:gd name="connsiteX1" fmla="*/ 381000 w 3841750"/>
              <a:gd name="connsiteY1" fmla="*/ 12701 h 589733"/>
              <a:gd name="connsiteX2" fmla="*/ 946150 w 3841750"/>
              <a:gd name="connsiteY2" fmla="*/ 577851 h 589733"/>
              <a:gd name="connsiteX3" fmla="*/ 1536700 w 3841750"/>
              <a:gd name="connsiteY3" fmla="*/ 1 h 589733"/>
              <a:gd name="connsiteX4" fmla="*/ 2114550 w 3841750"/>
              <a:gd name="connsiteY4" fmla="*/ 584201 h 589733"/>
              <a:gd name="connsiteX5" fmla="*/ 2686050 w 3841750"/>
              <a:gd name="connsiteY5" fmla="*/ 12701 h 589733"/>
              <a:gd name="connsiteX6" fmla="*/ 3244850 w 3841750"/>
              <a:gd name="connsiteY6" fmla="*/ 584201 h 589733"/>
              <a:gd name="connsiteX7" fmla="*/ 3841750 w 3841750"/>
              <a:gd name="connsiteY7" fmla="*/ 298451 h 589733"/>
              <a:gd name="connsiteX0" fmla="*/ 0 w 3841750"/>
              <a:gd name="connsiteY0" fmla="*/ 279401 h 588968"/>
              <a:gd name="connsiteX1" fmla="*/ 381000 w 3841750"/>
              <a:gd name="connsiteY1" fmla="*/ 12701 h 588968"/>
              <a:gd name="connsiteX2" fmla="*/ 946150 w 3841750"/>
              <a:gd name="connsiteY2" fmla="*/ 577851 h 588968"/>
              <a:gd name="connsiteX3" fmla="*/ 1536700 w 3841750"/>
              <a:gd name="connsiteY3" fmla="*/ 1 h 588968"/>
              <a:gd name="connsiteX4" fmla="*/ 2114550 w 3841750"/>
              <a:gd name="connsiteY4" fmla="*/ 584201 h 588968"/>
              <a:gd name="connsiteX5" fmla="*/ 2686050 w 3841750"/>
              <a:gd name="connsiteY5" fmla="*/ 12701 h 588968"/>
              <a:gd name="connsiteX6" fmla="*/ 3244850 w 3841750"/>
              <a:gd name="connsiteY6" fmla="*/ 584201 h 588968"/>
              <a:gd name="connsiteX7" fmla="*/ 3841750 w 3841750"/>
              <a:gd name="connsiteY7" fmla="*/ 298451 h 588968"/>
              <a:gd name="connsiteX0" fmla="*/ 0 w 3841750"/>
              <a:gd name="connsiteY0" fmla="*/ 279401 h 588587"/>
              <a:gd name="connsiteX1" fmla="*/ 381000 w 3841750"/>
              <a:gd name="connsiteY1" fmla="*/ 12701 h 588587"/>
              <a:gd name="connsiteX2" fmla="*/ 946150 w 3841750"/>
              <a:gd name="connsiteY2" fmla="*/ 577851 h 588587"/>
              <a:gd name="connsiteX3" fmla="*/ 1536700 w 3841750"/>
              <a:gd name="connsiteY3" fmla="*/ 1 h 588587"/>
              <a:gd name="connsiteX4" fmla="*/ 2114550 w 3841750"/>
              <a:gd name="connsiteY4" fmla="*/ 584201 h 588587"/>
              <a:gd name="connsiteX5" fmla="*/ 2686050 w 3841750"/>
              <a:gd name="connsiteY5" fmla="*/ 12701 h 588587"/>
              <a:gd name="connsiteX6" fmla="*/ 3244850 w 3841750"/>
              <a:gd name="connsiteY6" fmla="*/ 584201 h 588587"/>
              <a:gd name="connsiteX7" fmla="*/ 3841750 w 3841750"/>
              <a:gd name="connsiteY7" fmla="*/ 298451 h 5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1750" h="588587">
                <a:moveTo>
                  <a:pt x="0" y="279401"/>
                </a:moveTo>
                <a:cubicBezTo>
                  <a:pt x="179387" y="279930"/>
                  <a:pt x="223308" y="-37041"/>
                  <a:pt x="381000" y="12701"/>
                </a:cubicBezTo>
                <a:cubicBezTo>
                  <a:pt x="538692" y="62443"/>
                  <a:pt x="753533" y="579968"/>
                  <a:pt x="946150" y="577851"/>
                </a:cubicBezTo>
                <a:cubicBezTo>
                  <a:pt x="1138767" y="575734"/>
                  <a:pt x="1341967" y="-1057"/>
                  <a:pt x="1536700" y="1"/>
                </a:cubicBezTo>
                <a:cubicBezTo>
                  <a:pt x="1731433" y="1059"/>
                  <a:pt x="1922992" y="582084"/>
                  <a:pt x="2114550" y="584201"/>
                </a:cubicBezTo>
                <a:cubicBezTo>
                  <a:pt x="2306108" y="586318"/>
                  <a:pt x="2497667" y="12701"/>
                  <a:pt x="2686050" y="12701"/>
                </a:cubicBezTo>
                <a:cubicBezTo>
                  <a:pt x="2874433" y="12701"/>
                  <a:pt x="3052233" y="536576"/>
                  <a:pt x="3244850" y="584201"/>
                </a:cubicBezTo>
                <a:cubicBezTo>
                  <a:pt x="3437467" y="631826"/>
                  <a:pt x="3425296" y="275432"/>
                  <a:pt x="3841750" y="29845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82281" y="5361433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43486" y="4935752"/>
            <a:ext cx="237564" cy="2375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>
            <a:off x="3495474" y="4357401"/>
            <a:ext cx="1682802" cy="61314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6"/>
            <a:endCxn id="29" idx="3"/>
          </p:cNvCxnSpPr>
          <p:nvPr/>
        </p:nvCxnSpPr>
        <p:spPr>
          <a:xfrm flipV="1">
            <a:off x="3419845" y="5138526"/>
            <a:ext cx="1758431" cy="34168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4442" y="2818005"/>
            <a:ext cx="374343" cy="79187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19196" y="2874784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19196" y="3313163"/>
            <a:ext cx="237564" cy="2375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107527" y="3949622"/>
            <a:ext cx="374343" cy="79187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82281" y="4006401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82281" y="4444780"/>
            <a:ext cx="237564" cy="2375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74991" y="3996929"/>
            <a:ext cx="374343" cy="79187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49745" y="4053708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9745" y="4492087"/>
            <a:ext cx="237564" cy="2375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78320" y="4929252"/>
            <a:ext cx="374343" cy="79187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53074" y="4986031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3074" y="5424410"/>
            <a:ext cx="237564" cy="2375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860505" y="4466992"/>
            <a:ext cx="374343" cy="79187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935259" y="4523771"/>
            <a:ext cx="237564" cy="2375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35259" y="4962150"/>
            <a:ext cx="237564" cy="23756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>
            <a:stCxn id="66" idx="6"/>
          </p:cNvCxnSpPr>
          <p:nvPr/>
        </p:nvCxnSpPr>
        <p:spPr>
          <a:xfrm>
            <a:off x="549334" y="4392869"/>
            <a:ext cx="1323900" cy="35965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9" idx="6"/>
          </p:cNvCxnSpPr>
          <p:nvPr/>
        </p:nvCxnSpPr>
        <p:spPr>
          <a:xfrm flipV="1">
            <a:off x="552663" y="4920507"/>
            <a:ext cx="1320571" cy="40468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1227201" y="2970659"/>
                <a:ext cx="8685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201" y="2970659"/>
                <a:ext cx="868551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3941849" y="4729651"/>
            <a:ext cx="86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3416" y="4604142"/>
            <a:ext cx="86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 cstate="print"/>
          <a:srcRect r="7604"/>
          <a:stretch/>
        </p:blipFill>
        <p:spPr>
          <a:xfrm>
            <a:off x="251791" y="5910309"/>
            <a:ext cx="7012609" cy="947691"/>
          </a:xfrm>
          <a:prstGeom prst="rect">
            <a:avLst/>
          </a:prstGeom>
        </p:spPr>
      </p:pic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435193" y="944432"/>
            <a:ext cx="4739683" cy="5261113"/>
          </a:xfrm>
        </p:spPr>
        <p:txBody>
          <a:bodyPr/>
          <a:lstStyle/>
          <a:p>
            <a:r>
              <a:rPr lang="en-US" dirty="0" smtClean="0"/>
              <a:t>Model originated from steady state efficiency model</a:t>
            </a:r>
          </a:p>
          <a:p>
            <a:r>
              <a:rPr lang="en-US" dirty="0" smtClean="0"/>
              <a:t>Assumed constant polaron population</a:t>
            </a:r>
            <a:endParaRPr lang="en-US" dirty="0" smtClean="0"/>
          </a:p>
        </p:txBody>
      </p:sp>
      <p:pic>
        <p:nvPicPr>
          <p:cNvPr id="52" name="Picture 5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1" b="3382"/>
          <a:stretch/>
        </p:blipFill>
        <p:spPr bwMode="auto">
          <a:xfrm>
            <a:off x="5421768" y="279637"/>
            <a:ext cx="3924970" cy="5427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23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791" y="5037537"/>
            <a:ext cx="3617494" cy="10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791" y="5910309"/>
            <a:ext cx="7589765" cy="947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smtClean="0"/>
              <a:t>Development – v1. Polaron Dynamics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438" y="733562"/>
                <a:ext cx="9037124" cy="5261113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 smtClean="0">
                    <a:latin typeface="+mn-lt"/>
                  </a:rPr>
                  <a:t>Replaced static polaron density with polaron quenching dynamics</a:t>
                </a:r>
                <a:endParaRPr lang="en-US" sz="1800" dirty="0" smtClean="0">
                  <a:latin typeface="+mn-lt"/>
                </a:endParaRPr>
              </a:p>
              <a:p>
                <a:r>
                  <a:rPr lang="en-US" sz="1800" dirty="0" smtClean="0">
                    <a:latin typeface="+mn-lt"/>
                  </a:rPr>
                  <a:t>Boundary Condition:</a:t>
                </a:r>
              </a:p>
              <a:p>
                <a:pPr lvl="1"/>
                <a:r>
                  <a:rPr lang="en-US" sz="1800" dirty="0">
                    <a:latin typeface="+mn-lt"/>
                  </a:rPr>
                  <a:t>Initial charge per cross sectional area can be calculated from current density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+mn-lt"/>
                          </a:rPr>
                        </m:ctrlPr>
                      </m:sSubPr>
                      <m:e>
                        <m:r>
                          <a:rPr lang="en-US" sz="1800" i="1">
                            <a:latin typeface="+mn-lt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+mn-lt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+mn-lt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+mn-lt"/>
                          </a:rPr>
                        </m:ctrlPr>
                      </m:fPr>
                      <m:num>
                        <m:r>
                          <a:rPr lang="en-US" sz="1800" i="1">
                            <a:latin typeface="+mn-lt"/>
                          </a:rPr>
                          <m:t>𝐽</m:t>
                        </m:r>
                      </m:num>
                      <m:den>
                        <m:r>
                          <a:rPr lang="en-US" sz="1800" i="1">
                            <a:latin typeface="+mn-lt"/>
                          </a:rPr>
                          <m:t>𝑒</m:t>
                        </m:r>
                      </m:den>
                    </m:f>
                    <m:r>
                      <a:rPr lang="en-US" sz="1800" i="1">
                        <a:latin typeface="+mn-lt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latin typeface="+mn-lt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lvl="1"/>
                <a:r>
                  <a:rPr lang="en-US" sz="1800" dirty="0">
                    <a:latin typeface="+mn-lt"/>
                  </a:rPr>
                  <a:t>After the pulse, this injected charge will have populated an initial population of excitons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+mn-lt"/>
                          </a:rPr>
                        </m:ctrlPr>
                      </m:sSubPr>
                      <m:e>
                        <m:r>
                          <a:rPr lang="en-US" sz="1800" i="1">
                            <a:latin typeface="+mn-lt"/>
                          </a:rPr>
                          <m:t>𝑁</m:t>
                        </m:r>
                      </m:e>
                      <m:sub>
                        <m:r>
                          <a:rPr lang="en-US" sz="1800" i="1">
                            <a:latin typeface="+mn-lt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) and an initial population of polarons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+mn-lt"/>
                          </a:rPr>
                        </m:ctrlPr>
                      </m:sSubPr>
                      <m:e>
                        <m:r>
                          <a:rPr lang="en-US" sz="1800" i="1">
                            <a:latin typeface="+mn-lt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+mn-l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)</a:t>
                </a:r>
              </a:p>
              <a:p>
                <a:pPr lvl="1"/>
                <a:r>
                  <a:rPr lang="en-US" sz="1800" dirty="0">
                    <a:latin typeface="+mn-lt"/>
                  </a:rPr>
                  <a:t>We define an experimental ratio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+mn-lt"/>
                      </a:rPr>
                      <m:t>𝑅</m:t>
                    </m:r>
                  </m:oMath>
                </a14:m>
                <a:r>
                  <a:rPr lang="en-US" sz="1800" dirty="0">
                    <a:latin typeface="+mn-lt"/>
                  </a:rPr>
                  <a:t> as the ratio of initial charge that goes to forming excitons over the charge going to polarons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+mn-lt"/>
                      </a:rPr>
                      <m:t>𝑅</m:t>
                    </m:r>
                    <m:r>
                      <a:rPr lang="en-US" sz="1800" i="1">
                        <a:latin typeface="+mn-lt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+mn-lt"/>
                          </a:rPr>
                        </m:ctrlPr>
                      </m:fPr>
                      <m:num>
                        <m:r>
                          <a:rPr lang="en-US" sz="1800" i="1">
                            <a:latin typeface="+mn-lt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+mn-lt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800" i="1">
                                <a:latin typeface="+mn-lt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+mn-lt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+mn-lt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+mn-lt"/>
                </a:endParaRPr>
              </a:p>
              <a:p>
                <a:pPr lvl="1"/>
                <a:r>
                  <a:rPr lang="en-US" sz="1800" dirty="0">
                    <a:latin typeface="+mn-lt"/>
                  </a:rPr>
                  <a:t>We can convert these initial populations into population densities by dividing by relevant width.  </a:t>
                </a:r>
              </a:p>
              <a:p>
                <a:pPr lvl="2"/>
                <a:r>
                  <a:rPr lang="en-US" sz="1800" dirty="0">
                    <a:latin typeface="+mn-lt"/>
                  </a:rPr>
                  <a:t>Polarons can populate the entire device so device width is used</a:t>
                </a:r>
              </a:p>
              <a:p>
                <a:pPr lvl="2"/>
                <a:r>
                  <a:rPr lang="en-US" sz="1800" dirty="0">
                    <a:latin typeface="+mn-lt"/>
                  </a:rPr>
                  <a:t>Excitons can only be formed in the recombination zone so recombination zone width is </a:t>
                </a:r>
                <a:r>
                  <a:rPr lang="en-US" sz="1800" dirty="0" smtClean="0">
                    <a:latin typeface="+mn-lt"/>
                  </a:rPr>
                  <a:t>relevant</a:t>
                </a:r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38" y="733562"/>
                <a:ext cx="9037124" cy="5261113"/>
              </a:xfrm>
              <a:blipFill rotWithShape="0">
                <a:blip r:embed="rId4"/>
                <a:stretch>
                  <a:fillRect l="-472" t="-1043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11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– v</a:t>
            </a:r>
            <a:r>
              <a:rPr lang="en-US" dirty="0" smtClean="0"/>
              <a:t>1. </a:t>
            </a:r>
            <a:r>
              <a:rPr lang="en-US" dirty="0"/>
              <a:t>Polaron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339" y="1139171"/>
            <a:ext cx="4028661" cy="52611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Problems:</a:t>
            </a:r>
          </a:p>
          <a:p>
            <a:r>
              <a:rPr lang="en-US" dirty="0" smtClean="0"/>
              <a:t>Not able to replicate curve behavior</a:t>
            </a:r>
          </a:p>
          <a:p>
            <a:pPr lvl="1"/>
            <a:r>
              <a:rPr lang="en-US" dirty="0" smtClean="0"/>
              <a:t>Systematic undershoot of experimental data </a:t>
            </a:r>
          </a:p>
          <a:p>
            <a:pPr lvl="1"/>
            <a:r>
              <a:rPr lang="en-US" dirty="0" smtClean="0"/>
              <a:t>Fit values highly dependent on </a:t>
            </a:r>
          </a:p>
          <a:p>
            <a:r>
              <a:rPr lang="en-US" dirty="0" smtClean="0"/>
              <a:t>Ratio unexplained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031611"/>
              </p:ext>
            </p:extLst>
          </p:nvPr>
        </p:nvGraphicFramePr>
        <p:xfrm>
          <a:off x="3749902" y="366781"/>
          <a:ext cx="5998798" cy="4593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902" y="366781"/>
                        <a:ext cx="5998798" cy="45930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03117"/>
              </p:ext>
            </p:extLst>
          </p:nvPr>
        </p:nvGraphicFramePr>
        <p:xfrm>
          <a:off x="5128557" y="4739927"/>
          <a:ext cx="3187700" cy="1877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3850"/>
                <a:gridCol w="1593850"/>
              </a:tblGrid>
              <a:tr h="312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k</a:t>
                      </a:r>
                      <a:r>
                        <a:rPr lang="en-US" sz="1500" u="none" strike="noStrike" baseline="-20000" dirty="0" err="1">
                          <a:effectLst/>
                        </a:rPr>
                        <a:t>tt</a:t>
                      </a:r>
                      <a:endParaRPr lang="en-US" sz="1500" b="0" i="0" u="none" strike="noStrike" baseline="-2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baseline="0" dirty="0" smtClean="0">
                          <a:effectLst/>
                        </a:rPr>
                        <a:t>2.62*10</a:t>
                      </a:r>
                      <a:r>
                        <a:rPr lang="en-US" sz="1500" u="none" strike="noStrike" baseline="58000" dirty="0" smtClean="0">
                          <a:effectLst/>
                        </a:rPr>
                        <a:t>-12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 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cm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/s</a:t>
                      </a:r>
                      <a:endParaRPr lang="en-US" sz="15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k</a:t>
                      </a:r>
                      <a:r>
                        <a:rPr lang="en-US" sz="1500" u="none" strike="noStrike" baseline="-25000" dirty="0" err="1">
                          <a:effectLst/>
                        </a:rPr>
                        <a:t>tp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baseline="0" dirty="0" smtClean="0">
                          <a:effectLst/>
                        </a:rPr>
                        <a:t>2.80*10</a:t>
                      </a:r>
                      <a:r>
                        <a:rPr lang="en-US" sz="1500" u="none" strike="noStrike" baseline="52000" dirty="0" smtClean="0">
                          <a:effectLst/>
                        </a:rPr>
                        <a:t>-13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 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cm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/s</a:t>
                      </a:r>
                      <a:endParaRPr lang="en-US" sz="15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tau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 smtClean="0">
                          <a:effectLst/>
                        </a:rPr>
                        <a:t>3.09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*10</a:t>
                      </a:r>
                      <a:r>
                        <a:rPr lang="en-US" sz="1500" u="none" strike="noStrike" baseline="52000" dirty="0" smtClean="0">
                          <a:effectLst/>
                        </a:rPr>
                        <a:t>-6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 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s</a:t>
                      </a:r>
                      <a:endParaRPr lang="en-US" sz="15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k</a:t>
                      </a:r>
                      <a:r>
                        <a:rPr lang="en-US" sz="1500" u="none" strike="noStrike" baseline="-25000" dirty="0" err="1">
                          <a:effectLst/>
                        </a:rPr>
                        <a:t>pp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 smtClean="0">
                          <a:effectLst/>
                        </a:rPr>
                        <a:t>2.80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*10</a:t>
                      </a:r>
                      <a:r>
                        <a:rPr lang="en-US" sz="1500" u="none" strike="noStrike" baseline="52000" dirty="0" smtClean="0">
                          <a:effectLst/>
                        </a:rPr>
                        <a:t>-13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 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cm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sz="1500" u="none" strike="noStrike" baseline="0" dirty="0" smtClean="0">
                          <a:effectLst/>
                        </a:rPr>
                        <a:t>/s</a:t>
                      </a:r>
                      <a:endParaRPr lang="en-US" sz="15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J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 smtClean="0">
                          <a:effectLst/>
                        </a:rPr>
                        <a:t>17.57 A/cm</a:t>
                      </a:r>
                      <a:r>
                        <a:rPr lang="en-US" sz="1500" u="none" strike="noStrike" baseline="30000" dirty="0" smtClean="0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ratio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0.71001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72" marR="13272" marT="1327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1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3561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Development – v2. Polaron Crossing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5559"/>
            <a:ext cx="5524500" cy="5261113"/>
          </a:xfrm>
        </p:spPr>
        <p:txBody>
          <a:bodyPr/>
          <a:lstStyle/>
          <a:p>
            <a:r>
              <a:rPr lang="en-US" baseline="-25000" dirty="0"/>
              <a:t> </a:t>
            </a:r>
            <a:r>
              <a:rPr lang="en-US" dirty="0" smtClean="0"/>
              <a:t>Added Polaron crossing term (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ppx</a:t>
            </a:r>
            <a:r>
              <a:rPr lang="en-US" dirty="0" smtClean="0"/>
              <a:t>) which allows polarons to combine to form an exciton</a:t>
            </a:r>
            <a:endParaRPr lang="en-US" dirty="0"/>
          </a:p>
          <a:p>
            <a:r>
              <a:rPr lang="en-US" dirty="0" smtClean="0"/>
              <a:t>Simplified device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Clearly defines recombination zone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niform excitons and polarons in EML</a:t>
            </a:r>
            <a:endParaRPr lang="en-US" dirty="0" smtClean="0"/>
          </a:p>
          <a:p>
            <a:r>
              <a:rPr lang="en-US" dirty="0" smtClean="0"/>
              <a:t>Uses previously described boundary condition at the end of the voltage pulse</a:t>
            </a:r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24" y="5447964"/>
            <a:ext cx="4190546" cy="779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47" y="6227322"/>
            <a:ext cx="6868347" cy="630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2810" y="1201009"/>
            <a:ext cx="996214" cy="21431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30nm</a:t>
            </a:r>
          </a:p>
          <a:p>
            <a:pPr algn="ctr"/>
            <a:r>
              <a:rPr lang="en-US" dirty="0" smtClean="0"/>
              <a:t>TCTA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83172" y="1481418"/>
            <a:ext cx="768867" cy="20182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34404" y="1748746"/>
            <a:ext cx="996214" cy="2018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30nm</a:t>
            </a:r>
          </a:p>
          <a:p>
            <a:pPr algn="ctr"/>
            <a:r>
              <a:rPr lang="en-US" dirty="0" err="1" smtClean="0"/>
              <a:t>Bphen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6703605" y="1750776"/>
            <a:ext cx="1727994" cy="768865"/>
          </a:xfrm>
          <a:prstGeom prst="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10nm</a:t>
            </a:r>
          </a:p>
          <a:p>
            <a:pPr algn="ctr"/>
            <a:r>
              <a:rPr lang="en-US" sz="1400" dirty="0" smtClean="0"/>
              <a:t>CBP:7%Irppy</a:t>
            </a:r>
            <a:endParaRPr lang="en-US" sz="1400" dirty="0"/>
          </a:p>
        </p:txBody>
      </p:sp>
      <p:pic>
        <p:nvPicPr>
          <p:cNvPr id="6169" name="Picture 25" descr="http://www.sigmaaldrich.com/content/dam/sigma-aldrich/structure6/183/mfcd00093417.eps/_jcr_content/renditions/medi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99" y="4599393"/>
            <a:ext cx="2762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92808" y="3334431"/>
            <a:ext cx="99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5.7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183171" y="3499686"/>
            <a:ext cx="768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34402" y="3763830"/>
            <a:ext cx="99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6.4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092808" y="968071"/>
            <a:ext cx="99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2.4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183169" y="1271210"/>
            <a:ext cx="768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2.9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4402" y="1479582"/>
            <a:ext cx="99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83165" y="1050082"/>
            <a:ext cx="768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2.6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171389" y="2999205"/>
            <a:ext cx="768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5.1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4923" y="5715813"/>
            <a:ext cx="16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" y="631825"/>
            <a:ext cx="5943226" cy="4351338"/>
          </a:xfrm>
        </p:spPr>
        <p:txBody>
          <a:bodyPr/>
          <a:lstStyle/>
          <a:p>
            <a:r>
              <a:rPr lang="en-US" sz="1800" dirty="0" smtClean="0"/>
              <a:t>First good fits</a:t>
            </a:r>
          </a:p>
          <a:p>
            <a:r>
              <a:rPr lang="en-US" sz="1800" dirty="0" smtClean="0"/>
              <a:t>Ratio low value and trend with current density are unexplained</a:t>
            </a:r>
            <a:endParaRPr lang="en-US" sz="1800" dirty="0" smtClean="0"/>
          </a:p>
          <a:p>
            <a:r>
              <a:rPr lang="en-US" sz="1800" dirty="0" smtClean="0"/>
              <a:t>Tested to see if charge balance could explain trend</a:t>
            </a:r>
          </a:p>
          <a:p>
            <a:pPr lvl="1"/>
            <a:r>
              <a:rPr lang="en-US" sz="1800" dirty="0" smtClean="0"/>
              <a:t>Charge balance is not the root cause</a:t>
            </a:r>
          </a:p>
          <a:p>
            <a:r>
              <a:rPr lang="en-US" sz="1800" dirty="0" smtClean="0"/>
              <a:t>Is this a fitting artifact?</a:t>
            </a:r>
          </a:p>
          <a:p>
            <a:r>
              <a:rPr lang="en-US" sz="1800" dirty="0" smtClean="0"/>
              <a:t>Can we avoid calculating ratio?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733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Model Development – </a:t>
            </a:r>
            <a:r>
              <a:rPr lang="en-US" dirty="0" smtClean="0"/>
              <a:t>v2</a:t>
            </a:r>
            <a:r>
              <a:rPr lang="en-US" dirty="0"/>
              <a:t>. Polaron Crossing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57724"/>
              </p:ext>
            </p:extLst>
          </p:nvPr>
        </p:nvGraphicFramePr>
        <p:xfrm>
          <a:off x="4529662" y="2880887"/>
          <a:ext cx="5315814" cy="407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662" y="2880887"/>
                        <a:ext cx="5315814" cy="40701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667884"/>
              </p:ext>
            </p:extLst>
          </p:nvPr>
        </p:nvGraphicFramePr>
        <p:xfrm>
          <a:off x="-231633" y="2635623"/>
          <a:ext cx="5794204" cy="443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31633" y="2635623"/>
                        <a:ext cx="5794204" cy="44364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0869176"/>
                  </p:ext>
                </p:extLst>
              </p:nvPr>
            </p:nvGraphicFramePr>
            <p:xfrm>
              <a:off x="5889811" y="844064"/>
              <a:ext cx="3017520" cy="1828800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867296"/>
                    <a:gridCol w="2150224"/>
                  </a:tblGrid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>
                              <a:effectLst/>
                            </a:rPr>
                            <a:t>tt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2.29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-12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>
                              <a:effectLst/>
                            </a:rPr>
                            <a:t>tp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5.69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-13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500" u="none" strike="noStrike" dirty="0" smtClean="0">
                                    <a:effectLst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9.66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-7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>
                              <a:effectLst/>
                            </a:rPr>
                            <a:t>pp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6.22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-7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 smtClean="0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 smtClean="0">
                              <a:effectLst/>
                            </a:rPr>
                            <a:t>ppx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2.27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-8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0869176"/>
                  </p:ext>
                </p:extLst>
              </p:nvPr>
            </p:nvGraphicFramePr>
            <p:xfrm>
              <a:off x="5889811" y="844064"/>
              <a:ext cx="3017520" cy="1828800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867296"/>
                    <a:gridCol w="2150224"/>
                  </a:tblGrid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>
                              <a:effectLst/>
                            </a:rPr>
                            <a:t>tt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2.29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-12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>
                              <a:effectLst/>
                            </a:rPr>
                            <a:t>tp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5.69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-13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6924" marR="16924" marT="16924" marB="0" anchor="b">
                        <a:blipFill rotWithShape="0">
                          <a:blip r:embed="rId7"/>
                          <a:stretch>
                            <a:fillRect l="-699" t="-198361" r="-248252" b="-2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9.66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-7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>
                              <a:effectLst/>
                            </a:rPr>
                            <a:t>pp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6.22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-7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500" u="none" strike="noStrike" dirty="0" err="1" smtClean="0">
                              <a:effectLst/>
                            </a:rPr>
                            <a:t>K</a:t>
                          </a:r>
                          <a:r>
                            <a:rPr lang="en-US" sz="1500" u="none" strike="noStrike" baseline="-25000" dirty="0" err="1" smtClean="0">
                              <a:effectLst/>
                            </a:rPr>
                            <a:t>ppx</a:t>
                          </a:r>
                          <a:endParaRPr lang="en-US" sz="1500" b="0" i="0" u="none" strike="noStrike" baseline="-250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500" u="none" strike="noStrike" dirty="0" smtClean="0">
                              <a:effectLst/>
                            </a:rPr>
                            <a:t>2.27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*10</a:t>
                          </a:r>
                          <a:r>
                            <a:rPr lang="en-US" sz="1500" u="none" strike="noStrike" baseline="58000" dirty="0" smtClean="0">
                              <a:effectLst/>
                            </a:rPr>
                            <a:t>-8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 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cm</a:t>
                          </a:r>
                          <a:r>
                            <a:rPr lang="en-US" sz="15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500" u="none" strike="noStrike" baseline="0" dirty="0" smtClean="0">
                              <a:effectLst/>
                            </a:rPr>
                            <a:t>/s</a:t>
                          </a:r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16924" marR="16924" marT="16924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265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3561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Development </a:t>
            </a:r>
            <a:r>
              <a:rPr lang="en-US" dirty="0" smtClean="0"/>
              <a:t>– </a:t>
            </a:r>
            <a:r>
              <a:rPr lang="en-US" dirty="0"/>
              <a:t>v</a:t>
            </a:r>
            <a:r>
              <a:rPr lang="en-US" dirty="0" smtClean="0"/>
              <a:t>3. </a:t>
            </a:r>
            <a:r>
              <a:rPr lang="en-US" dirty="0" smtClean="0"/>
              <a:t>Full </a:t>
            </a:r>
            <a:r>
              <a:rPr lang="en-US" dirty="0" smtClean="0"/>
              <a:t>Transient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5559"/>
            <a:ext cx="8834718" cy="5261113"/>
          </a:xfrm>
        </p:spPr>
        <p:txBody>
          <a:bodyPr/>
          <a:lstStyle/>
          <a:p>
            <a:r>
              <a:rPr lang="en-US" baseline="-25000" dirty="0"/>
              <a:t> </a:t>
            </a:r>
            <a:r>
              <a:rPr lang="en-US" dirty="0" smtClean="0"/>
              <a:t>Fits full transient data</a:t>
            </a:r>
          </a:p>
          <a:p>
            <a:pPr lvl="1"/>
            <a:r>
              <a:rPr lang="en-US" dirty="0" smtClean="0"/>
              <a:t>Starts when voltage pulse applied</a:t>
            </a:r>
            <a:endParaRPr lang="en-US" dirty="0"/>
          </a:p>
          <a:p>
            <a:r>
              <a:rPr lang="en-US" dirty="0" smtClean="0"/>
              <a:t>No need for </a:t>
            </a:r>
            <a:r>
              <a:rPr lang="en-US" dirty="0" smtClean="0"/>
              <a:t>ratio since we are able to calculate populations explicitly </a:t>
            </a:r>
            <a:endParaRPr lang="en-US" dirty="0" smtClean="0"/>
          </a:p>
          <a:p>
            <a:r>
              <a:rPr lang="en-US" dirty="0" smtClean="0"/>
              <a:t>Initial charge carrier concentrations can be set to 0</a:t>
            </a:r>
          </a:p>
          <a:p>
            <a:r>
              <a:rPr lang="en-US" dirty="0" err="1" smtClean="0"/>
              <a:t>k</a:t>
            </a:r>
            <a:r>
              <a:rPr lang="en-US" baseline="-25000" dirty="0" err="1" smtClean="0"/>
              <a:t>pp</a:t>
            </a:r>
            <a:r>
              <a:rPr lang="en-US" dirty="0" smtClean="0"/>
              <a:t> removed</a:t>
            </a:r>
          </a:p>
          <a:p>
            <a:pPr lvl="1"/>
            <a:r>
              <a:rPr lang="en-US" dirty="0" smtClean="0"/>
              <a:t>Fits seemed independent of </a:t>
            </a:r>
            <a:r>
              <a:rPr lang="en-US" dirty="0" smtClean="0"/>
              <a:t>parameter value</a:t>
            </a:r>
            <a:endParaRPr lang="en-US" dirty="0" smtClean="0"/>
          </a:p>
          <a:p>
            <a:r>
              <a:rPr lang="en-US" dirty="0" smtClean="0"/>
              <a:t>Generation term needed during pulse</a:t>
            </a:r>
          </a:p>
          <a:p>
            <a:r>
              <a:rPr lang="en-US" dirty="0" smtClean="0"/>
              <a:t>Delay time after pulse </a:t>
            </a:r>
            <a:r>
              <a:rPr lang="en-US" dirty="0" smtClean="0"/>
              <a:t>start</a:t>
            </a:r>
          </a:p>
          <a:p>
            <a:pPr lvl="1"/>
            <a:r>
              <a:rPr lang="en-US" dirty="0" smtClean="0"/>
              <a:t>Causes effective pulse to be shorter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47" y="6227322"/>
            <a:ext cx="6868347" cy="630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503422"/>
            <a:ext cx="4010025" cy="7239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680341"/>
              </p:ext>
            </p:extLst>
          </p:nvPr>
        </p:nvGraphicFramePr>
        <p:xfrm>
          <a:off x="5042648" y="3044219"/>
          <a:ext cx="4315600" cy="330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2648" y="3044219"/>
                        <a:ext cx="4315600" cy="33042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90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w Template.potm" id="{4D7E9788-66F2-4B63-8D48-5104771A2F46}" vid="{4FD0F2BB-69C5-45BE-805A-5870AAA17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Dow Template</Template>
  <TotalTime>907</TotalTime>
  <Words>1004</Words>
  <Application>Microsoft Office PowerPoint</Application>
  <PresentationFormat>On-screen Show (4:3)</PresentationFormat>
  <Paragraphs>213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Graph</vt:lpstr>
      <vt:lpstr>Origin Graph</vt:lpstr>
      <vt:lpstr>Understanding Quenching &amp; Efficiency Roll-off </vt:lpstr>
      <vt:lpstr>Motivation</vt:lpstr>
      <vt:lpstr>Transient Electroluminescence</vt:lpstr>
      <vt:lpstr>Model Development – v0. Steady State model</vt:lpstr>
      <vt:lpstr>Model Development – v1. Polaron Dynamics</vt:lpstr>
      <vt:lpstr>Model Development – v1. Polaron Dynamics</vt:lpstr>
      <vt:lpstr>Model Development – v2. Polaron Crossing</vt:lpstr>
      <vt:lpstr>PowerPoint Presentation</vt:lpstr>
      <vt:lpstr>Model Development – v3. Full Transient</vt:lpstr>
      <vt:lpstr>Model Development – v3. Full Transient</vt:lpstr>
      <vt:lpstr>Model Development – v3. Full Transient</vt:lpstr>
      <vt:lpstr>Origin of Transient Delay</vt:lpstr>
      <vt:lpstr>Calculating the Ratio</vt:lpstr>
      <vt:lpstr>Conclusions</vt:lpstr>
      <vt:lpstr>Future Work</vt:lpstr>
      <vt:lpstr>Outcoupling Model</vt:lpstr>
      <vt:lpstr>Out-coupling</vt:lpstr>
      <vt:lpstr>Power Dissipation Spectra Model</vt:lpstr>
      <vt:lpstr>PowerPoint Presentation</vt:lpstr>
      <vt:lpstr>Recombination Zone Dependence</vt:lpstr>
      <vt:lpstr>PowerPoint Presentation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Quenching &amp; Efficiency Roll-off</dc:title>
  <dc:creator>Microsoft account</dc:creator>
  <cp:lastModifiedBy>Microsoft account</cp:lastModifiedBy>
  <cp:revision>72</cp:revision>
  <cp:lastPrinted>2014-09-23T19:16:38Z</cp:lastPrinted>
  <dcterms:created xsi:type="dcterms:W3CDTF">2014-09-22T17:41:12Z</dcterms:created>
  <dcterms:modified xsi:type="dcterms:W3CDTF">2014-09-25T01:09:43Z</dcterms:modified>
</cp:coreProperties>
</file>